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92" r:id="rId6"/>
  </p:sldMasterIdLst>
  <p:notesMasterIdLst>
    <p:notesMasterId r:id="rId46"/>
  </p:notesMasterIdLst>
  <p:handoutMasterIdLst>
    <p:handoutMasterId r:id="rId47"/>
  </p:handoutMasterIdLst>
  <p:sldIdLst>
    <p:sldId id="274" r:id="rId7"/>
    <p:sldId id="286" r:id="rId8"/>
    <p:sldId id="273" r:id="rId9"/>
    <p:sldId id="284" r:id="rId10"/>
    <p:sldId id="292" r:id="rId11"/>
    <p:sldId id="293" r:id="rId12"/>
    <p:sldId id="288" r:id="rId13"/>
    <p:sldId id="290" r:id="rId14"/>
    <p:sldId id="278" r:id="rId15"/>
    <p:sldId id="276" r:id="rId16"/>
    <p:sldId id="277" r:id="rId17"/>
    <p:sldId id="268" r:id="rId18"/>
    <p:sldId id="269" r:id="rId19"/>
    <p:sldId id="270" r:id="rId20"/>
    <p:sldId id="291" r:id="rId21"/>
    <p:sldId id="287" r:id="rId22"/>
    <p:sldId id="302" r:id="rId23"/>
    <p:sldId id="314" r:id="rId24"/>
    <p:sldId id="317" r:id="rId25"/>
    <p:sldId id="328" r:id="rId26"/>
    <p:sldId id="318" r:id="rId27"/>
    <p:sldId id="316" r:id="rId28"/>
    <p:sldId id="319" r:id="rId29"/>
    <p:sldId id="320" r:id="rId30"/>
    <p:sldId id="322" r:id="rId31"/>
    <p:sldId id="330" r:id="rId32"/>
    <p:sldId id="325" r:id="rId33"/>
    <p:sldId id="324" r:id="rId34"/>
    <p:sldId id="326" r:id="rId35"/>
    <p:sldId id="323" r:id="rId36"/>
    <p:sldId id="321" r:id="rId37"/>
    <p:sldId id="294" r:id="rId38"/>
    <p:sldId id="285" r:id="rId39"/>
    <p:sldId id="307" r:id="rId40"/>
    <p:sldId id="311" r:id="rId41"/>
    <p:sldId id="312" r:id="rId42"/>
    <p:sldId id="313" r:id="rId43"/>
    <p:sldId id="272" r:id="rId44"/>
    <p:sldId id="280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E7FFE7"/>
    <a:srgbClr val="CCFFCC"/>
    <a:srgbClr val="FFCCFF"/>
    <a:srgbClr val="FFFF99"/>
    <a:srgbClr val="FFFFCC"/>
    <a:srgbClr val="FF53D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3" autoAdjust="0"/>
    <p:restoredTop sz="91787" autoAdjust="0"/>
  </p:normalViewPr>
  <p:slideViewPr>
    <p:cSldViewPr>
      <p:cViewPr varScale="1">
        <p:scale>
          <a:sx n="102" d="100"/>
          <a:sy n="102" d="100"/>
        </p:scale>
        <p:origin x="7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F7E46-9921-415E-960C-484111D6B4A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9AE4E33-FB30-4D2F-BE73-26AA238C17A8}">
      <dgm:prSet phldrT="[besedilo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sl-SI" dirty="0" smtClean="0"/>
            <a:t>Univerza</a:t>
          </a:r>
          <a:endParaRPr lang="en-GB" dirty="0"/>
        </a:p>
      </dgm:t>
    </dgm:pt>
    <dgm:pt modelId="{76BA0359-194E-4FB1-ACD3-4E1BB2CB183B}" type="parTrans" cxnId="{3407E94C-33AB-46D6-AF79-A5C2987EB377}">
      <dgm:prSet/>
      <dgm:spPr/>
      <dgm:t>
        <a:bodyPr/>
        <a:lstStyle/>
        <a:p>
          <a:endParaRPr lang="en-GB"/>
        </a:p>
      </dgm:t>
    </dgm:pt>
    <dgm:pt modelId="{597D12B6-5BAF-4CC8-BE02-381463F12E47}" type="sibTrans" cxnId="{3407E94C-33AB-46D6-AF79-A5C2987EB377}">
      <dgm:prSet/>
      <dgm:spPr/>
      <dgm:t>
        <a:bodyPr/>
        <a:lstStyle/>
        <a:p>
          <a:endParaRPr lang="en-GB"/>
        </a:p>
      </dgm:t>
    </dgm:pt>
    <dgm:pt modelId="{4720727E-6CEA-4EDC-9CD4-8C9A71E3494B}">
      <dgm:prSet phldrT="[besedilo]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sl-SI" dirty="0" smtClean="0"/>
            <a:t>Zavodi</a:t>
          </a:r>
          <a:endParaRPr lang="en-GB" dirty="0"/>
        </a:p>
      </dgm:t>
    </dgm:pt>
    <dgm:pt modelId="{4EE749F7-AC21-4E25-A273-FAD1C9F77B86}" type="parTrans" cxnId="{5077B024-9074-4EB5-A968-90EEADEC3571}">
      <dgm:prSet/>
      <dgm:spPr/>
      <dgm:t>
        <a:bodyPr/>
        <a:lstStyle/>
        <a:p>
          <a:endParaRPr lang="en-GB"/>
        </a:p>
      </dgm:t>
    </dgm:pt>
    <dgm:pt modelId="{CEA434E7-D9E1-46E7-9C3E-6B6C756F293C}" type="sibTrans" cxnId="{5077B024-9074-4EB5-A968-90EEADEC3571}">
      <dgm:prSet/>
      <dgm:spPr/>
      <dgm:t>
        <a:bodyPr/>
        <a:lstStyle/>
        <a:p>
          <a:endParaRPr lang="en-GB"/>
        </a:p>
      </dgm:t>
    </dgm:pt>
    <dgm:pt modelId="{66130CB0-DFB5-4666-B2C1-4BDB864CAB22}">
      <dgm:prSet phldrT="[besedilo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sl-SI" dirty="0" smtClean="0"/>
            <a:t>Šole</a:t>
          </a:r>
          <a:endParaRPr lang="en-GB" dirty="0"/>
        </a:p>
      </dgm:t>
    </dgm:pt>
    <dgm:pt modelId="{08F102BA-A8D5-442E-ACB9-D373B8CB5C38}" type="parTrans" cxnId="{618B0369-13EF-458F-9A1C-257D0F7BBE5D}">
      <dgm:prSet/>
      <dgm:spPr/>
      <dgm:t>
        <a:bodyPr/>
        <a:lstStyle/>
        <a:p>
          <a:endParaRPr lang="en-GB"/>
        </a:p>
      </dgm:t>
    </dgm:pt>
    <dgm:pt modelId="{ABA4DAA9-8588-470C-A7DB-6E108D00F8BF}" type="sibTrans" cxnId="{618B0369-13EF-458F-9A1C-257D0F7BBE5D}">
      <dgm:prSet/>
      <dgm:spPr/>
      <dgm:t>
        <a:bodyPr/>
        <a:lstStyle/>
        <a:p>
          <a:endParaRPr lang="en-GB"/>
        </a:p>
      </dgm:t>
    </dgm:pt>
    <dgm:pt modelId="{AD425A7F-0754-4F8E-BADA-4F222AFBE4BB}" type="pres">
      <dgm:prSet presAssocID="{CA7F7E46-9921-415E-960C-484111D6B4AC}" presName="compositeShape" presStyleCnt="0">
        <dgm:presLayoutVars>
          <dgm:dir/>
          <dgm:resizeHandles/>
        </dgm:presLayoutVars>
      </dgm:prSet>
      <dgm:spPr/>
    </dgm:pt>
    <dgm:pt modelId="{41D42DB1-5062-4C50-86D5-3934A1597C31}" type="pres">
      <dgm:prSet presAssocID="{CA7F7E46-9921-415E-960C-484111D6B4AC}" presName="pyramid" presStyleLbl="node1" presStyleIdx="0" presStyleCnt="1"/>
      <dgm:spPr>
        <a:solidFill>
          <a:srgbClr val="00B050"/>
        </a:solidFill>
      </dgm:spPr>
    </dgm:pt>
    <dgm:pt modelId="{3EECDC60-8C8A-4979-BC4E-E4572BE2B6C1}" type="pres">
      <dgm:prSet presAssocID="{CA7F7E46-9921-415E-960C-484111D6B4AC}" presName="theList" presStyleCnt="0"/>
      <dgm:spPr/>
    </dgm:pt>
    <dgm:pt modelId="{0DEF1DB1-DF67-484B-95A7-C2BB4DF98A45}" type="pres">
      <dgm:prSet presAssocID="{79AE4E33-FB30-4D2F-BE73-26AA238C17A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50525F-D4D3-41DC-89C7-D3202385E854}" type="pres">
      <dgm:prSet presAssocID="{79AE4E33-FB30-4D2F-BE73-26AA238C17A8}" presName="aSpace" presStyleCnt="0"/>
      <dgm:spPr/>
    </dgm:pt>
    <dgm:pt modelId="{6E10B97D-C322-48ED-B415-F9A0C639A91A}" type="pres">
      <dgm:prSet presAssocID="{4720727E-6CEA-4EDC-9CD4-8C9A71E3494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53687E-EA3A-4CC6-AA8D-23024BF2462D}" type="pres">
      <dgm:prSet presAssocID="{4720727E-6CEA-4EDC-9CD4-8C9A71E3494B}" presName="aSpace" presStyleCnt="0"/>
      <dgm:spPr/>
    </dgm:pt>
    <dgm:pt modelId="{A6BF1D07-731B-4438-BF12-EE2588D065A1}" type="pres">
      <dgm:prSet presAssocID="{66130CB0-DFB5-4666-B2C1-4BDB864CAB2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D47986-7FAB-4865-BDEC-86D80E1293DB}" type="pres">
      <dgm:prSet presAssocID="{66130CB0-DFB5-4666-B2C1-4BDB864CAB22}" presName="aSpace" presStyleCnt="0"/>
      <dgm:spPr/>
    </dgm:pt>
  </dgm:ptLst>
  <dgm:cxnLst>
    <dgm:cxn modelId="{980D24B6-5FB4-4EEB-B86D-7D7029BB31A4}" type="presOf" srcId="{CA7F7E46-9921-415E-960C-484111D6B4AC}" destId="{AD425A7F-0754-4F8E-BADA-4F222AFBE4BB}" srcOrd="0" destOrd="0" presId="urn:microsoft.com/office/officeart/2005/8/layout/pyramid2"/>
    <dgm:cxn modelId="{3407E94C-33AB-46D6-AF79-A5C2987EB377}" srcId="{CA7F7E46-9921-415E-960C-484111D6B4AC}" destId="{79AE4E33-FB30-4D2F-BE73-26AA238C17A8}" srcOrd="0" destOrd="0" parTransId="{76BA0359-194E-4FB1-ACD3-4E1BB2CB183B}" sibTransId="{597D12B6-5BAF-4CC8-BE02-381463F12E47}"/>
    <dgm:cxn modelId="{A0744E4F-6802-4C30-8958-F4750A287C47}" type="presOf" srcId="{79AE4E33-FB30-4D2F-BE73-26AA238C17A8}" destId="{0DEF1DB1-DF67-484B-95A7-C2BB4DF98A45}" srcOrd="0" destOrd="0" presId="urn:microsoft.com/office/officeart/2005/8/layout/pyramid2"/>
    <dgm:cxn modelId="{5077B024-9074-4EB5-A968-90EEADEC3571}" srcId="{CA7F7E46-9921-415E-960C-484111D6B4AC}" destId="{4720727E-6CEA-4EDC-9CD4-8C9A71E3494B}" srcOrd="1" destOrd="0" parTransId="{4EE749F7-AC21-4E25-A273-FAD1C9F77B86}" sibTransId="{CEA434E7-D9E1-46E7-9C3E-6B6C756F293C}"/>
    <dgm:cxn modelId="{618B0369-13EF-458F-9A1C-257D0F7BBE5D}" srcId="{CA7F7E46-9921-415E-960C-484111D6B4AC}" destId="{66130CB0-DFB5-4666-B2C1-4BDB864CAB22}" srcOrd="2" destOrd="0" parTransId="{08F102BA-A8D5-442E-ACB9-D373B8CB5C38}" sibTransId="{ABA4DAA9-8588-470C-A7DB-6E108D00F8BF}"/>
    <dgm:cxn modelId="{58754C7F-2A45-43AB-BAAE-6A2950274ECC}" type="presOf" srcId="{66130CB0-DFB5-4666-B2C1-4BDB864CAB22}" destId="{A6BF1D07-731B-4438-BF12-EE2588D065A1}" srcOrd="0" destOrd="0" presId="urn:microsoft.com/office/officeart/2005/8/layout/pyramid2"/>
    <dgm:cxn modelId="{004F320E-C3C4-480D-AD27-DABB944CA5D7}" type="presOf" srcId="{4720727E-6CEA-4EDC-9CD4-8C9A71E3494B}" destId="{6E10B97D-C322-48ED-B415-F9A0C639A91A}" srcOrd="0" destOrd="0" presId="urn:microsoft.com/office/officeart/2005/8/layout/pyramid2"/>
    <dgm:cxn modelId="{348DA6AD-45C1-4D6B-97E5-5F943DE55C76}" type="presParOf" srcId="{AD425A7F-0754-4F8E-BADA-4F222AFBE4BB}" destId="{41D42DB1-5062-4C50-86D5-3934A1597C31}" srcOrd="0" destOrd="0" presId="urn:microsoft.com/office/officeart/2005/8/layout/pyramid2"/>
    <dgm:cxn modelId="{22649718-AF99-40A9-BEFA-8FD273FDF935}" type="presParOf" srcId="{AD425A7F-0754-4F8E-BADA-4F222AFBE4BB}" destId="{3EECDC60-8C8A-4979-BC4E-E4572BE2B6C1}" srcOrd="1" destOrd="0" presId="urn:microsoft.com/office/officeart/2005/8/layout/pyramid2"/>
    <dgm:cxn modelId="{D4A66A35-72F6-4DEC-83D4-C9817C8A21B7}" type="presParOf" srcId="{3EECDC60-8C8A-4979-BC4E-E4572BE2B6C1}" destId="{0DEF1DB1-DF67-484B-95A7-C2BB4DF98A45}" srcOrd="0" destOrd="0" presId="urn:microsoft.com/office/officeart/2005/8/layout/pyramid2"/>
    <dgm:cxn modelId="{359572D1-6A3F-4125-AFC6-0A6D8942492E}" type="presParOf" srcId="{3EECDC60-8C8A-4979-BC4E-E4572BE2B6C1}" destId="{5550525F-D4D3-41DC-89C7-D3202385E854}" srcOrd="1" destOrd="0" presId="urn:microsoft.com/office/officeart/2005/8/layout/pyramid2"/>
    <dgm:cxn modelId="{A4243732-D983-46A6-9606-1C400618D1F2}" type="presParOf" srcId="{3EECDC60-8C8A-4979-BC4E-E4572BE2B6C1}" destId="{6E10B97D-C322-48ED-B415-F9A0C639A91A}" srcOrd="2" destOrd="0" presId="urn:microsoft.com/office/officeart/2005/8/layout/pyramid2"/>
    <dgm:cxn modelId="{7651DF28-F92E-4F0C-8137-42E5E3B0D0A7}" type="presParOf" srcId="{3EECDC60-8C8A-4979-BC4E-E4572BE2B6C1}" destId="{FF53687E-EA3A-4CC6-AA8D-23024BF2462D}" srcOrd="3" destOrd="0" presId="urn:microsoft.com/office/officeart/2005/8/layout/pyramid2"/>
    <dgm:cxn modelId="{F125F47B-7E0A-4CFB-B865-D11E62039324}" type="presParOf" srcId="{3EECDC60-8C8A-4979-BC4E-E4572BE2B6C1}" destId="{A6BF1D07-731B-4438-BF12-EE2588D065A1}" srcOrd="4" destOrd="0" presId="urn:microsoft.com/office/officeart/2005/8/layout/pyramid2"/>
    <dgm:cxn modelId="{474A5B5E-FE24-4D24-AC4C-FBD2BAC28D85}" type="presParOf" srcId="{3EECDC60-8C8A-4979-BC4E-E4572BE2B6C1}" destId="{22D47986-7FAB-4865-BDEC-86D80E1293D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42DB1-5062-4C50-86D5-3934A1597C31}">
      <dsp:nvSpPr>
        <dsp:cNvPr id="0" name=""/>
        <dsp:cNvSpPr/>
      </dsp:nvSpPr>
      <dsp:spPr>
        <a:xfrm>
          <a:off x="231315" y="0"/>
          <a:ext cx="4064000" cy="4064000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1DB1-DF67-484B-95A7-C2BB4DF98A45}">
      <dsp:nvSpPr>
        <dsp:cNvPr id="0" name=""/>
        <dsp:cNvSpPr/>
      </dsp:nvSpPr>
      <dsp:spPr>
        <a:xfrm>
          <a:off x="2263315" y="408582"/>
          <a:ext cx="2641600" cy="962025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100" kern="1200" dirty="0" smtClean="0"/>
            <a:t>Univerza</a:t>
          </a:r>
          <a:endParaRPr lang="en-GB" sz="4100" kern="1200" dirty="0"/>
        </a:p>
      </dsp:txBody>
      <dsp:txXfrm>
        <a:off x="2310277" y="455544"/>
        <a:ext cx="2547676" cy="868101"/>
      </dsp:txXfrm>
    </dsp:sp>
    <dsp:sp modelId="{6E10B97D-C322-48ED-B415-F9A0C639A91A}">
      <dsp:nvSpPr>
        <dsp:cNvPr id="0" name=""/>
        <dsp:cNvSpPr/>
      </dsp:nvSpPr>
      <dsp:spPr>
        <a:xfrm>
          <a:off x="2263315" y="1490860"/>
          <a:ext cx="2641600" cy="962025"/>
        </a:xfrm>
        <a:prstGeom prst="roundRect">
          <a:avLst/>
        </a:prstGeom>
        <a:solidFill>
          <a:schemeClr val="accent1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100" kern="1200" dirty="0" smtClean="0"/>
            <a:t>Zavodi</a:t>
          </a:r>
          <a:endParaRPr lang="en-GB" sz="4100" kern="1200" dirty="0"/>
        </a:p>
      </dsp:txBody>
      <dsp:txXfrm>
        <a:off x="2310277" y="1537822"/>
        <a:ext cx="2547676" cy="868101"/>
      </dsp:txXfrm>
    </dsp:sp>
    <dsp:sp modelId="{A6BF1D07-731B-4438-BF12-EE2588D065A1}">
      <dsp:nvSpPr>
        <dsp:cNvPr id="0" name=""/>
        <dsp:cNvSpPr/>
      </dsp:nvSpPr>
      <dsp:spPr>
        <a:xfrm>
          <a:off x="2263315" y="2573139"/>
          <a:ext cx="2641600" cy="962025"/>
        </a:xfrm>
        <a:prstGeom prst="roundRect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100" kern="1200" dirty="0" smtClean="0"/>
            <a:t>Šole</a:t>
          </a:r>
          <a:endParaRPr lang="en-GB" sz="4100" kern="1200" dirty="0"/>
        </a:p>
      </dsp:txBody>
      <dsp:txXfrm>
        <a:off x="2310277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853A-6B4E-44BB-8F6B-81CEDB6D0725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D4B4B-D3E1-4457-96D7-6104B83B5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1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8B227-34B8-4A46-89C3-8786642B24B5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079C-91F9-49A8-841F-9B91661AF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7583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Dodati podporo vodstva</a:t>
            </a:r>
            <a:endParaRPr lang="en-GB" dirty="0"/>
          </a:p>
        </p:txBody>
      </p:sp>
      <p:sp>
        <p:nvSpPr>
          <p:cNvPr id="4" name="Ograd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7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Organizacija za gospodarsko sodelovanje in razvoj (kratica 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OECD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Predstavila smernice</a:t>
            </a:r>
            <a:endParaRPr lang="en-GB" b="0" dirty="0"/>
          </a:p>
        </p:txBody>
      </p:sp>
      <p:sp>
        <p:nvSpPr>
          <p:cNvPr id="4" name="Ograd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92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Organizacija za gospodarsko sodelovanje in razvoj (kratica 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OECD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Predstavila smernice</a:t>
            </a:r>
            <a:endParaRPr lang="en-GB" b="0" dirty="0"/>
          </a:p>
        </p:txBody>
      </p:sp>
      <p:sp>
        <p:nvSpPr>
          <p:cNvPr id="4" name="Ograd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92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DODATI PIKTOGRAME IZ TEMPLATE</a:t>
            </a:r>
            <a:r>
              <a:rPr lang="sl-SI" b="1" baseline="0" dirty="0" smtClean="0">
                <a:solidFill>
                  <a:srgbClr val="FF0000"/>
                </a:solidFill>
              </a:rPr>
              <a:t> FOR TOOLS!!!!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Ograd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prispodoba</a:t>
            </a:r>
            <a:endParaRPr lang="en-GB" dirty="0"/>
          </a:p>
        </p:txBody>
      </p:sp>
      <p:sp>
        <p:nvSpPr>
          <p:cNvPr id="4" name="Ograda glav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2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592D4-67BF-49F5-A1F7-2494019086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40A55-73E8-4796-B529-BFB11F54C4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0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41E4-DBF1-4425-ADC7-58C7D41899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0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FE9A-1E5D-4418-8582-02942B20FC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3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2000-847A-40A8-981C-14B9B10DC4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3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7303-B80C-4901-B4D6-5D78EF9592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1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8B37-5314-4489-94C7-CC5836D87A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1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23F5-6BBF-405A-A022-9EB829C327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FEA6-F782-422B-8C71-86B1A5F4F88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3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F849-DDCE-4D7B-8F36-234F7CF110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3599-6302-4DDE-8201-F1B930FD91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6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592D4-67BF-49F5-A1F7-2494019086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22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40A55-73E8-4796-B529-BFB11F54C4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50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41E4-DBF1-4425-ADC7-58C7D41899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64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FE9A-1E5D-4418-8582-02942B20FC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12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2000-847A-40A8-981C-14B9B10DC4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07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7303-B80C-4901-B4D6-5D78EF9592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5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8B37-5314-4489-94C7-CC5836D87A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23F5-6BBF-405A-A022-9EB829C327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00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FEA6-F782-422B-8C71-86B1A5F4F88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90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F849-DDCE-4D7B-8F36-234F7CF110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1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3599-6302-4DDE-8201-F1B930FD91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48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335D-FFD3-42AA-B331-6952DF508C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24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4880-8A15-4043-86A1-5B02EDEB4A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97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45BC-6FF3-4198-8C4A-10743024FF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39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4420-F78B-49A0-98B7-08899402F2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72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B470-9D9B-4A28-9D10-6D3234864F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0C9D-7B50-4A7F-8CFA-1C54BB510D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FE23-05C2-4541-BADA-CB0E29C149D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2FDC9-9DA6-4367-8EE0-2289FC2F24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29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69E-07DE-43CE-A74E-4DAF7E812F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81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5424-1329-4D10-991D-F3EC6FEF96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86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06B8-8F14-406B-8F42-39CBA3102A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5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8049-E7FB-4BEB-86CF-E2FAC535705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38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545-92FC-49D1-84B8-73B249DE54D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00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E75B-EEBB-46E6-A0FD-C89B98B35E6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99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C357-C9E2-4BB2-984A-7D52D8296EB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82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2A82-369B-482C-8614-CBDBCF2B910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1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17E3-1F09-426A-A132-3BBE1AE06C7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5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8A8F-F910-447D-9543-926F648B09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73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F359-51EA-46DB-8791-FE15321930E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45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8485-B003-49C5-AFD3-9EED03BC99D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57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B54E-6A99-4E53-9A6F-E569EE441CE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18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11B9-C38C-4424-82BC-FFAB59C6FF9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45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43A5-E4EF-4AF8-9656-ADD809D8F95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168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FE82-4995-45EF-A66B-0001FBB421D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59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249B-AE3F-4349-A502-DF2CBDE8F74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96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C1F5-382B-4682-BB96-7FF38F63FCF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1FAC-F1C2-4780-9534-499A2467F9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5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7D85-2AC5-43D7-9E90-6E4505FE1AF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1910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86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67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04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945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075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48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3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32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439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69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973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477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651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5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56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9E72-EDF3-4DA6-8C66-45891264CE7C}" type="datetimeFigureOut">
              <a:rPr lang="cs-CZ" smtClean="0"/>
              <a:t>02.07.2017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0C75-D3AC-48BA-9C93-0350DBB1E2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modificar el estilo de texto del patrón</a:t>
            </a:r>
          </a:p>
          <a:p>
            <a:pPr lvl="1"/>
            <a:r>
              <a:rPr lang="es-ES" altLang="sl-SI" smtClean="0"/>
              <a:t>Segundo nivel</a:t>
            </a:r>
          </a:p>
          <a:p>
            <a:pPr lvl="2"/>
            <a:r>
              <a:rPr lang="es-ES" altLang="sl-SI" smtClean="0"/>
              <a:t>Tercer nivel</a:t>
            </a:r>
          </a:p>
          <a:p>
            <a:pPr lvl="3"/>
            <a:r>
              <a:rPr lang="es-ES" altLang="sl-SI" smtClean="0"/>
              <a:t>Cuarto nivel</a:t>
            </a:r>
          </a:p>
          <a:p>
            <a:pPr lvl="4"/>
            <a:r>
              <a:rPr lang="es-ES" altLang="sl-SI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3395A-852C-498E-B67F-1964F62945F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1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modificar el estilo de texto del patrón</a:t>
            </a:r>
          </a:p>
          <a:p>
            <a:pPr lvl="1"/>
            <a:r>
              <a:rPr lang="es-ES" altLang="sl-SI" smtClean="0"/>
              <a:t>Segundo nivel</a:t>
            </a:r>
          </a:p>
          <a:p>
            <a:pPr lvl="2"/>
            <a:r>
              <a:rPr lang="es-ES" altLang="sl-SI" smtClean="0"/>
              <a:t>Tercer nivel</a:t>
            </a:r>
          </a:p>
          <a:p>
            <a:pPr lvl="3"/>
            <a:r>
              <a:rPr lang="es-ES" altLang="sl-SI" smtClean="0"/>
              <a:t>Cuarto nivel</a:t>
            </a:r>
          </a:p>
          <a:p>
            <a:pPr lvl="4"/>
            <a:r>
              <a:rPr lang="es-ES" altLang="sl-SI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3395A-852C-498E-B67F-1964F62945F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 smtClean="0"/>
              <a:t>Haga clic para modificar el estilo de texto del patrón</a:t>
            </a:r>
          </a:p>
          <a:p>
            <a:pPr lvl="1"/>
            <a:r>
              <a:rPr lang="es-ES" altLang="sl-SI" smtClean="0"/>
              <a:t>Segundo nivel</a:t>
            </a:r>
          </a:p>
          <a:p>
            <a:pPr lvl="2"/>
            <a:r>
              <a:rPr lang="es-ES" altLang="sl-SI" smtClean="0"/>
              <a:t>Tercer nivel</a:t>
            </a:r>
          </a:p>
          <a:p>
            <a:pPr lvl="3"/>
            <a:r>
              <a:rPr lang="es-ES" altLang="sl-SI" smtClean="0"/>
              <a:t>Cuarto nivel</a:t>
            </a:r>
          </a:p>
          <a:p>
            <a:pPr lvl="4"/>
            <a:r>
              <a:rPr lang="es-ES" altLang="sl-SI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7E85A-C9C1-4ADE-BA0B-D88EBA002BE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5C4B2A-9585-4169-810F-EC9C008B15B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7/2/2017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92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7/2/2017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32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el21.e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UDEL21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675456"/>
            <a:ext cx="4032448" cy="4032448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4788024" y="5013176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Predstavitev projekta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33" y="116632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slov 1"/>
          <p:cNvSpPr>
            <a:spLocks noGrp="1"/>
          </p:cNvSpPr>
          <p:nvPr>
            <p:ph type="subTitle" idx="1"/>
          </p:nvPr>
        </p:nvSpPr>
        <p:spPr>
          <a:xfrm>
            <a:off x="3491880" y="2528900"/>
            <a:ext cx="5760640" cy="1656184"/>
          </a:xfrm>
        </p:spPr>
        <p:txBody>
          <a:bodyPr/>
          <a:lstStyle/>
          <a:p>
            <a:pPr marL="712788" indent="-712788" algn="l">
              <a:tabLst>
                <a:tab pos="1254125" algn="l"/>
                <a:tab pos="1978025" algn="l"/>
              </a:tabLst>
            </a:pPr>
            <a:r>
              <a:rPr lang="sl-SI" altLang="sl-SI" dirty="0" smtClean="0">
                <a:solidFill>
                  <a:srgbClr val="00B050"/>
                </a:solidFill>
                <a:latin typeface="Arial Rounded MT Bold" pitchFamily="34" charset="0"/>
              </a:rPr>
              <a:t>Raznolikost kot izziv za  izboljšanje znanja </a:t>
            </a:r>
          </a:p>
          <a:p>
            <a:pPr marL="712788" indent="-712788">
              <a:tabLst>
                <a:tab pos="1254125" algn="l"/>
                <a:tab pos="1978025" algn="l"/>
              </a:tabLst>
            </a:pPr>
            <a:r>
              <a:rPr lang="sl-SI" altLang="sl-SI" dirty="0" smtClean="0">
                <a:solidFill>
                  <a:srgbClr val="00B050"/>
                </a:solidFill>
                <a:latin typeface="Arial Rounded MT Bold" pitchFamily="34" charset="0"/>
              </a:rPr>
              <a:t>in doseganje</a:t>
            </a:r>
          </a:p>
          <a:p>
            <a:pPr algn="l">
              <a:tabLst>
                <a:tab pos="1254125" algn="l"/>
              </a:tabLst>
            </a:pPr>
            <a:r>
              <a:rPr lang="sl-SI" altLang="sl-SI" dirty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sl-SI" altLang="sl-SI" dirty="0" smtClean="0">
                <a:solidFill>
                  <a:srgbClr val="00B050"/>
                </a:solidFill>
                <a:latin typeface="Arial Rounded MT Bold" pitchFamily="34" charset="0"/>
              </a:rPr>
              <a:t>       </a:t>
            </a:r>
            <a:r>
              <a:rPr lang="sl-SI" altLang="sl-SI" dirty="0" smtClean="0">
                <a:solidFill>
                  <a:srgbClr val="00B050"/>
                </a:solidFill>
                <a:latin typeface="Arial Rounded MT Bold" pitchFamily="34" charset="0"/>
                <a:hlinkClick r:id="rId5" action="ppaction://hlinksldjump"/>
              </a:rPr>
              <a:t>kompetenc 21. stoletja</a:t>
            </a:r>
            <a:endParaRPr lang="sl-SI" altLang="sl-SI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/>
          <p:cNvSpPr>
            <a:spLocks noGrp="1"/>
          </p:cNvSpPr>
          <p:nvPr>
            <p:ph idx="1"/>
          </p:nvPr>
        </p:nvSpPr>
        <p:spPr>
          <a:xfrm>
            <a:off x="1263650" y="1556792"/>
            <a:ext cx="6332686" cy="4958308"/>
          </a:xfrm>
        </p:spPr>
        <p:txBody>
          <a:bodyPr/>
          <a:lstStyle/>
          <a:p>
            <a:r>
              <a:rPr lang="sl-SI" altLang="en-US" sz="2400" dirty="0" smtClean="0"/>
              <a:t>razviti </a:t>
            </a:r>
            <a:r>
              <a:rPr lang="sl-SI" altLang="en-US" sz="2400" b="1" dirty="0" smtClean="0">
                <a:solidFill>
                  <a:srgbClr val="00B050"/>
                </a:solidFill>
              </a:rPr>
              <a:t>skupni referenčni okvir </a:t>
            </a:r>
            <a:r>
              <a:rPr lang="sl-SI" altLang="en-US" sz="2400" dirty="0" smtClean="0"/>
              <a:t>o »raznolikosti« (kulturni, etični, socialni, učni, jezikovni,...),</a:t>
            </a:r>
          </a:p>
          <a:p>
            <a:endParaRPr lang="sl-SI" altLang="en-US" sz="1400" dirty="0" smtClean="0"/>
          </a:p>
          <a:p>
            <a:r>
              <a:rPr lang="sl-SI" altLang="en-US" sz="2400" dirty="0" smtClean="0"/>
              <a:t>postaviti </a:t>
            </a:r>
            <a:r>
              <a:rPr lang="sl-SI" altLang="en-US" sz="2400" b="1" dirty="0" smtClean="0">
                <a:solidFill>
                  <a:srgbClr val="00B050"/>
                </a:solidFill>
              </a:rPr>
              <a:t>evropski in nacionalni portal </a:t>
            </a:r>
            <a:r>
              <a:rPr lang="sl-SI" altLang="en-US" sz="2400" dirty="0" smtClean="0"/>
              <a:t>z informacijami o raznolikosti ter poučevanju v raznolikih skupinah,</a:t>
            </a:r>
          </a:p>
          <a:p>
            <a:endParaRPr lang="sl-SI" altLang="en-US" sz="1400" dirty="0" smtClean="0"/>
          </a:p>
          <a:p>
            <a:r>
              <a:rPr lang="sl-SI" altLang="en-US" sz="2400" dirty="0" smtClean="0"/>
              <a:t>izbrati </a:t>
            </a:r>
            <a:r>
              <a:rPr lang="sl-SI" altLang="en-US" sz="2400" b="1" dirty="0" smtClean="0">
                <a:solidFill>
                  <a:srgbClr val="00B050"/>
                </a:solidFill>
              </a:rPr>
              <a:t>primere dobrih praks </a:t>
            </a:r>
            <a:r>
              <a:rPr lang="sl-SI" altLang="en-US" sz="2400" dirty="0" smtClean="0"/>
              <a:t>ter razviti </a:t>
            </a:r>
            <a:r>
              <a:rPr lang="sl-SI" altLang="en-US" sz="2400" b="1" dirty="0" smtClean="0">
                <a:solidFill>
                  <a:srgbClr val="00B050"/>
                </a:solidFill>
              </a:rPr>
              <a:t>orodja</a:t>
            </a:r>
            <a:r>
              <a:rPr lang="sl-SI" altLang="en-US" sz="2400" dirty="0" smtClean="0"/>
              <a:t> in nove </a:t>
            </a:r>
            <a:r>
              <a:rPr lang="sl-SI" altLang="en-US" sz="2400" b="1" dirty="0" smtClean="0">
                <a:solidFill>
                  <a:srgbClr val="00B050"/>
                </a:solidFill>
              </a:rPr>
              <a:t>didaktične pristope</a:t>
            </a:r>
            <a:r>
              <a:rPr lang="sl-SI" altLang="en-US" sz="2400" dirty="0" smtClean="0"/>
              <a:t>, ki nam bodo v pomoč pri poučevanju v raznolikih skupinah.</a:t>
            </a:r>
          </a:p>
          <a:p>
            <a:endParaRPr lang="sl-SI" altLang="en-US" sz="2400" dirty="0" smtClean="0"/>
          </a:p>
        </p:txBody>
      </p:sp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53313" cy="1143000"/>
          </a:xfrm>
        </p:spPr>
        <p:txBody>
          <a:bodyPr/>
          <a:lstStyle/>
          <a:p>
            <a:pPr algn="l"/>
            <a:r>
              <a:rPr lang="sl-SI" altLang="en-US" sz="3600" dirty="0" smtClean="0">
                <a:solidFill>
                  <a:srgbClr val="00B0F0"/>
                </a:solidFill>
              </a:rPr>
              <a:t>Glavni cilji projekta </a:t>
            </a:r>
            <a:br>
              <a:rPr lang="sl-SI" altLang="en-US" sz="3600" dirty="0" smtClean="0">
                <a:solidFill>
                  <a:srgbClr val="00B0F0"/>
                </a:solidFill>
              </a:rPr>
            </a:br>
            <a:r>
              <a:rPr lang="sl-SI" altLang="en-US" sz="3600" dirty="0" smtClean="0">
                <a:solidFill>
                  <a:srgbClr val="00B0F0"/>
                </a:solidFill>
              </a:rPr>
              <a:t>		          in podpora učiteljem</a:t>
            </a:r>
          </a:p>
        </p:txBody>
      </p:sp>
    </p:spTree>
    <p:extLst>
      <p:ext uri="{BB962C8B-B14F-4D97-AF65-F5344CB8AC3E}">
        <p14:creationId xmlns:p14="http://schemas.microsoft.com/office/powerpoint/2010/main" val="33341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vsebine 2"/>
          <p:cNvSpPr>
            <a:spLocks noGrp="1"/>
          </p:cNvSpPr>
          <p:nvPr>
            <p:ph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endParaRPr lang="sl-SI" altLang="en-US" sz="1400" dirty="0" smtClean="0"/>
          </a:p>
          <a:p>
            <a:endParaRPr lang="sl-SI" altLang="en-US" sz="1400" dirty="0"/>
          </a:p>
          <a:p>
            <a:endParaRPr lang="sl-SI" altLang="en-US" sz="1400" dirty="0" smtClean="0"/>
          </a:p>
          <a:p>
            <a:r>
              <a:rPr lang="sl-SI" altLang="en-US" sz="2400" b="1" dirty="0" smtClean="0">
                <a:solidFill>
                  <a:srgbClr val="00B050"/>
                </a:solidFill>
              </a:rPr>
              <a:t>zgraditi mrežo šol,</a:t>
            </a:r>
          </a:p>
          <a:p>
            <a:endParaRPr lang="sl-SI" altLang="en-US" sz="2400" dirty="0"/>
          </a:p>
          <a:p>
            <a:endParaRPr lang="sl-SI" altLang="en-US" sz="2400" dirty="0" smtClean="0"/>
          </a:p>
          <a:p>
            <a:endParaRPr lang="sl-SI" altLang="en-US" sz="1400" dirty="0" smtClean="0"/>
          </a:p>
          <a:p>
            <a:r>
              <a:rPr lang="sl-SI" altLang="en-US" sz="2400" dirty="0" smtClean="0"/>
              <a:t>ponuditi interno </a:t>
            </a:r>
            <a:r>
              <a:rPr lang="sl-SI" altLang="en-US" sz="2400" b="1" dirty="0" smtClean="0">
                <a:solidFill>
                  <a:srgbClr val="00B050"/>
                </a:solidFill>
              </a:rPr>
              <a:t>usposabljanje za učitelje</a:t>
            </a:r>
            <a:r>
              <a:rPr lang="sl-SI" altLang="en-US" sz="2400" dirty="0" smtClean="0"/>
              <a:t>.</a:t>
            </a:r>
          </a:p>
          <a:p>
            <a:endParaRPr lang="sl-SI" altLang="en-US" sz="2400" dirty="0" smtClean="0"/>
          </a:p>
          <a:p>
            <a:endParaRPr lang="sl-SI" altLang="en-US" sz="2400" dirty="0" smtClean="0"/>
          </a:p>
          <a:p>
            <a:endParaRPr lang="sl-SI" altLang="en-US" dirty="0" smtClean="0"/>
          </a:p>
        </p:txBody>
      </p:sp>
      <p:sp>
        <p:nvSpPr>
          <p:cNvPr id="6147" name="Naslov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53313" cy="1143000"/>
          </a:xfrm>
        </p:spPr>
        <p:txBody>
          <a:bodyPr/>
          <a:lstStyle/>
          <a:p>
            <a:pPr algn="l"/>
            <a:r>
              <a:rPr lang="sl-SI" altLang="en-US" sz="3600" dirty="0" smtClean="0">
                <a:solidFill>
                  <a:srgbClr val="00B0F0"/>
                </a:solidFill>
              </a:rPr>
              <a:t>Glavni cilji projekta </a:t>
            </a:r>
            <a:br>
              <a:rPr lang="sl-SI" altLang="en-US" sz="3600" dirty="0" smtClean="0">
                <a:solidFill>
                  <a:srgbClr val="00B0F0"/>
                </a:solidFill>
              </a:rPr>
            </a:br>
            <a:r>
              <a:rPr lang="sl-SI" altLang="en-US" sz="3600" dirty="0" smtClean="0">
                <a:solidFill>
                  <a:srgbClr val="00B0F0"/>
                </a:solidFill>
              </a:rPr>
              <a:t>		          in podpora učiteljem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586236" cy="177415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95" y="183245"/>
            <a:ext cx="2165226" cy="21652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48009" y="47667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 sprememb v razmišljanju do sprememb v praksi...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77188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5226"/>
            <a:ext cx="5466556" cy="375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705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3299"/>
            <a:ext cx="2165226" cy="216522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331640" y="1916832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Učitelji, vzgojitelji in ostali pedagogi so </a:t>
            </a:r>
            <a:r>
              <a:rPr lang="sl-SI" sz="2800" b="1" dirty="0" smtClean="0"/>
              <a:t>ključni akterji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Raznolikost nas bogati - premik od ideje o raznolikosti kot problemu k raznolikosti kot izzivu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Uporaba </a:t>
            </a:r>
            <a:r>
              <a:rPr lang="sl-SI" sz="2800" b="1" dirty="0" smtClean="0">
                <a:solidFill>
                  <a:srgbClr val="0070C0"/>
                </a:solidFill>
              </a:rPr>
              <a:t>CFR</a:t>
            </a:r>
            <a:r>
              <a:rPr lang="sl-SI" sz="2800" dirty="0" smtClean="0"/>
              <a:t> (skupni referenčni okvir) in </a:t>
            </a:r>
            <a:r>
              <a:rPr lang="sl-SI" sz="2800" b="1" dirty="0" smtClean="0">
                <a:solidFill>
                  <a:srgbClr val="0070C0"/>
                </a:solidFill>
              </a:rPr>
              <a:t>orodij</a:t>
            </a:r>
            <a:r>
              <a:rPr lang="en-US" sz="2800" dirty="0" smtClean="0"/>
              <a:t> </a:t>
            </a:r>
            <a:r>
              <a:rPr lang="sl-SI" sz="2800" dirty="0" smtClean="0"/>
              <a:t>kot </a:t>
            </a:r>
            <a:r>
              <a:rPr lang="sl-SI" sz="2800" b="1" dirty="0" smtClean="0">
                <a:solidFill>
                  <a:srgbClr val="0070C0"/>
                </a:solidFill>
              </a:rPr>
              <a:t>temelj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sl-SI" sz="2800" b="1" dirty="0" smtClean="0">
                <a:solidFill>
                  <a:srgbClr val="0070C0"/>
                </a:solidFill>
              </a:rPr>
              <a:t>inovativnih metod in oblik poučevanja in učenja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29175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5"/>
          <p:cNvSpPr txBox="1"/>
          <p:nvPr/>
        </p:nvSpPr>
        <p:spPr>
          <a:xfrm>
            <a:off x="1078954" y="404664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 sprememb v razmišljanju do sprememb v praksi...</a:t>
            </a:r>
          </a:p>
        </p:txBody>
      </p:sp>
    </p:spTree>
    <p:extLst>
      <p:ext uri="{BB962C8B-B14F-4D97-AF65-F5344CB8AC3E}">
        <p14:creationId xmlns:p14="http://schemas.microsoft.com/office/powerpoint/2010/main" val="2538058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165226" cy="21652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75656" y="20062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Cilj projekta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80200" y="1268760"/>
            <a:ext cx="74888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Zagotoviti orodja za</a:t>
            </a:r>
            <a:r>
              <a:rPr lang="en-US" sz="2400" dirty="0" smtClean="0"/>
              <a:t>: </a:t>
            </a:r>
            <a:endParaRPr lang="sl-SI" sz="2400" dirty="0" smtClean="0"/>
          </a:p>
          <a:p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B050"/>
                </a:solidFill>
              </a:rPr>
              <a:t>poučevanje v raznolikosti</a:t>
            </a:r>
            <a:r>
              <a:rPr lang="en-US" sz="2400" dirty="0" smtClean="0"/>
              <a:t>: </a:t>
            </a:r>
            <a:r>
              <a:rPr lang="sl-SI" sz="2400" dirty="0" smtClean="0"/>
              <a:t>uporaba raznolikosti vseh učencev kot priložnost/sredstvo za učenje.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B050"/>
                </a:solidFill>
              </a:rPr>
              <a:t>poučevanje za raznolikost</a:t>
            </a:r>
            <a:r>
              <a:rPr lang="en-US" sz="2400" dirty="0" smtClean="0"/>
              <a:t>: </a:t>
            </a:r>
            <a:r>
              <a:rPr lang="sl-SI" sz="2400" dirty="0" smtClean="0"/>
              <a:t>zagotavljati pridobivanje kompetenc, ki bodo učencem omogočale aktivno državljanstvo v raznoliki družbi.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sl-SI" sz="2400" dirty="0" smtClean="0"/>
              <a:t>Zagotavljanje: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70C0"/>
                </a:solidFill>
              </a:rPr>
              <a:t>možnosti usposabljanja</a:t>
            </a:r>
            <a:r>
              <a:rPr lang="en-US" sz="2400" dirty="0" smtClean="0"/>
              <a:t>, </a:t>
            </a:r>
            <a:endParaRPr lang="sl-SI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70C0"/>
                </a:solidFill>
              </a:rPr>
              <a:t>izobraževalnih smernic in virov</a:t>
            </a:r>
            <a:r>
              <a:rPr lang="en-US" sz="2400" dirty="0" smtClean="0"/>
              <a:t>, </a:t>
            </a:r>
            <a:endParaRPr lang="sl-SI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70C0"/>
                </a:solidFill>
              </a:rPr>
              <a:t>primerov dobrih praks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5424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531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205550"/>
            <a:ext cx="9270598" cy="646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273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697" y="-3130"/>
            <a:ext cx="4896544" cy="3060340"/>
          </a:xfrm>
          <a:prstGeom prst="rect">
            <a:avLst/>
          </a:prstGeo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995765" y="140131"/>
            <a:ext cx="2952626" cy="1143000"/>
          </a:xfrm>
        </p:spPr>
        <p:txBody>
          <a:bodyPr/>
          <a:lstStyle/>
          <a:p>
            <a:pPr algn="l"/>
            <a:r>
              <a:rPr lang="sl-SI" altLang="en-US" sz="3600" dirty="0" smtClean="0">
                <a:solidFill>
                  <a:srgbClr val="00B0F0"/>
                </a:solidFill>
              </a:rPr>
              <a:t>Diseminacija</a:t>
            </a: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8342"/>
            <a:ext cx="5344344" cy="2759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096888" y="6165304"/>
            <a:ext cx="3864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http://www.udel21.eu/</a:t>
            </a:r>
          </a:p>
        </p:txBody>
      </p:sp>
      <p:sp>
        <p:nvSpPr>
          <p:cNvPr id="4" name="Pravokotnik 3"/>
          <p:cNvSpPr/>
          <p:nvPr/>
        </p:nvSpPr>
        <p:spPr>
          <a:xfrm rot="19403642">
            <a:off x="200489" y="1911924"/>
            <a:ext cx="4007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http://</a:t>
            </a:r>
            <a:r>
              <a:rPr lang="en-GB" sz="2800" b="1" dirty="0" smtClean="0">
                <a:solidFill>
                  <a:srgbClr val="002060"/>
                </a:solidFill>
              </a:rPr>
              <a:t>www.oslucija.si/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73" y="3861048"/>
            <a:ext cx="1981200" cy="666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538553" cy="11628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716196" y="3074333"/>
            <a:ext cx="444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Verdana" panose="020B0604030504040204" pitchFamily="34" charset="0"/>
              </a:rPr>
              <a:t>www.o-lucija.kp.edus.si/udel21 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494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51720" y="2420888"/>
            <a:ext cx="5470376" cy="1370583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Smernice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83968" y="764704"/>
            <a:ext cx="4208512" cy="766936"/>
          </a:xfrm>
        </p:spPr>
        <p:txBody>
          <a:bodyPr/>
          <a:lstStyle/>
          <a:p>
            <a:r>
              <a:rPr lang="sl-SI" dirty="0" smtClean="0">
                <a:solidFill>
                  <a:srgbClr val="00B0F0"/>
                </a:solidFill>
              </a:rPr>
              <a:t>Primeri dobre prakse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 bwMode="auto">
          <a:xfrm>
            <a:off x="1334793" y="5157192"/>
            <a:ext cx="4208512" cy="76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sl-SI" kern="0" dirty="0" smtClean="0">
                <a:solidFill>
                  <a:srgbClr val="00B0F0"/>
                </a:solidFill>
              </a:rPr>
              <a:t>Izdelava gradiv</a:t>
            </a:r>
            <a:endParaRPr lang="en-GB" kern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3" descr="UDEL21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675456"/>
            <a:ext cx="4032448" cy="4032448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4319972" y="4439032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Kratka zgodovina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33" y="116632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slov 1"/>
          <p:cNvSpPr>
            <a:spLocks noGrp="1"/>
          </p:cNvSpPr>
          <p:nvPr>
            <p:ph type="subTitle" idx="1"/>
          </p:nvPr>
        </p:nvSpPr>
        <p:spPr>
          <a:xfrm>
            <a:off x="2843809" y="3212976"/>
            <a:ext cx="5760640" cy="828092"/>
          </a:xfrm>
        </p:spPr>
        <p:txBody>
          <a:bodyPr/>
          <a:lstStyle/>
          <a:p>
            <a:pPr marL="712788" indent="-712788" algn="l">
              <a:tabLst>
                <a:tab pos="1254125" algn="l"/>
                <a:tab pos="1978025" algn="l"/>
              </a:tabLst>
            </a:pPr>
            <a:r>
              <a:rPr lang="sl-SI" altLang="sl-SI" sz="4800" dirty="0" smtClean="0">
                <a:solidFill>
                  <a:srgbClr val="00B050"/>
                </a:solidFill>
                <a:latin typeface="Arial Rounded MT Bold" pitchFamily="34" charset="0"/>
              </a:rPr>
              <a:t>UD-UDL-UDEL21</a:t>
            </a:r>
          </a:p>
        </p:txBody>
      </p:sp>
    </p:spTree>
    <p:extLst>
      <p:ext uri="{BB962C8B-B14F-4D97-AF65-F5344CB8AC3E}">
        <p14:creationId xmlns:p14="http://schemas.microsoft.com/office/powerpoint/2010/main" val="105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5576" y="332656"/>
            <a:ext cx="8280920" cy="6408712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C00000"/>
                </a:solidFill>
              </a:rPr>
              <a:t>IZVOR : UD izraz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“universal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design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arhitekt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Ron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Mace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za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„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Center for Universal Design at North Carolina State University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“,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90.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prejšnjega stoletja</a:t>
            </a: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C00000"/>
                </a:solidFill>
              </a:rPr>
              <a:t>KAJ JE TO?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Mace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in kolegi definirajo UD kot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„DIZAJN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OKOLIJ in PROIZVODOV, UPORABNIH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ZA VSE LJUDI, V NAJBOLJŠI MOŽNI MERI, BREZ POTREBE PO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ADAPTACIJI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ALI POSEBNEM NOVEM DIZAJNU“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sl-SI" sz="2400" dirty="0" smtClean="0">
                <a:solidFill>
                  <a:srgbClr val="C00000"/>
                </a:solidFill>
              </a:rPr>
              <a:t>PRVOTNI NAMEN?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  DOSTOPNOST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DO ZGRADB  IN V ZGRADBE ZA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  OSEBE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 POSEBNIMI POTREBAMI/ INVALIDE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sl-SI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  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l-SI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6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740975"/>
            <a:ext cx="6462092" cy="536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5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55" y="2519210"/>
            <a:ext cx="2849993" cy="4279392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-1"/>
            <a:ext cx="5544645" cy="374263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742634"/>
            <a:ext cx="3024336" cy="3024336"/>
          </a:xfrm>
          <a:prstGeom prst="rect">
            <a:avLst/>
          </a:prstGeom>
        </p:spPr>
      </p:pic>
      <p:pic>
        <p:nvPicPr>
          <p:cNvPr id="7" name="Slika 6" descr="File:Kilmore &lt;strong&gt;Town Hall&lt;/strong&gt; 2011.jpg - Wikipedia, the free encyclo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08" y="16556"/>
            <a:ext cx="2623776" cy="29803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58285"/>
            <a:ext cx="3099715" cy="3099715"/>
          </a:xfrm>
          <a:prstGeom prst="rect">
            <a:avLst/>
          </a:prstGeom>
        </p:spPr>
      </p:pic>
      <p:pic>
        <p:nvPicPr>
          <p:cNvPr id="9" name="Slika 8" descr="File:Station-&lt;strong&gt;metro&lt;/strong&gt;-paris-&lt;strong&gt;entrance&lt;/strong&gt;-classical.jpg - Wikipedia, the free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16" y="0"/>
            <a:ext cx="2733952" cy="20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3568" y="548680"/>
            <a:ext cx="8229600" cy="5544616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NAPAKA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: DODANE RAMPE IN DODANI VHODI POMENIJO DRUGORAZREDNI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DOSTOP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ALI VHOD V ZGRADBO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sl-SI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NAPAKA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: ESTETSKO NEPRIVLAČNI DOSTOPI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l-SI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NAPAKA: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SAMO ZDRAVI LJUDJE LAHKO VSTOPAJO V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ZGRADBO SKOZI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GLAVNI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VHOD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NAPAKA: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SAMO ZDRAVI LJUDJE SE LAHKO NEOVIRANO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GIBAJO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dirty="0">
                <a:solidFill>
                  <a:schemeClr val="bg2">
                    <a:lumMod val="50000"/>
                  </a:schemeClr>
                </a:solidFill>
              </a:rPr>
              <a:t>KAJ ZDAJ</a:t>
            </a:r>
            <a:r>
              <a:rPr lang="sl-SI" sz="2400" b="1" dirty="0" smtClean="0">
                <a:solidFill>
                  <a:schemeClr val="bg2">
                    <a:lumMod val="50000"/>
                  </a:schemeClr>
                </a:solidFill>
              </a:rPr>
              <a:t>? Rezultati, vidni ali pa tudi ne, šele sedaj.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4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Izraz se prenese tudi v izobraževanje.</a:t>
            </a:r>
            <a:endParaRPr lang="sl-SI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0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1999" y="342928"/>
            <a:ext cx="4438355" cy="5353135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ODSTRANIMO OVIRE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marL="0" indent="0" algn="ctr">
              <a:buNone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sl-SI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OČISTIMO POT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ZA 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LJUDI S POSEBNIMI POTREBAMI </a:t>
            </a: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OČISTILI 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BOMO POT</a:t>
            </a:r>
            <a:br>
              <a:rPr lang="sl-SI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ZA VSE!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-180528" y="342928"/>
            <a:ext cx="4968552" cy="5783235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713"/>
            <a:ext cx="475252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5616" y="260648"/>
            <a:ext cx="7920880" cy="6480720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/>
              <a:t>UDL- UNIVERSAL DESIGN FOR </a:t>
            </a:r>
            <a:r>
              <a:rPr lang="sl-SI" sz="2400" b="1" dirty="0" smtClean="0"/>
              <a:t>LEARNING</a:t>
            </a:r>
          </a:p>
          <a:p>
            <a:pPr marL="0" indent="0">
              <a:buNone/>
            </a:pPr>
            <a:endParaRPr lang="sl-SI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</a:rPr>
              <a:t>ENAKE </a:t>
            </a:r>
            <a:r>
              <a:rPr lang="sl-SI" sz="2400" dirty="0">
                <a:solidFill>
                  <a:srgbClr val="C00000"/>
                </a:solidFill>
              </a:rPr>
              <a:t>MOŽNOSTI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DOSTOPA DO IZOBRAŽEVANJA IN IZOBRAŽEVALNIH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VSEBIN ZA VSE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sl-SI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AKTIVNOSTI NAMENJENE </a:t>
            </a:r>
            <a:r>
              <a:rPr lang="sl-SI" sz="2400" dirty="0">
                <a:solidFill>
                  <a:srgbClr val="C00000"/>
                </a:solidFill>
              </a:rPr>
              <a:t>VSEM UČEČIM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sl-SI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Z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IZVAJANJEM AKTIVNOSTI SE UČITELJI USPOSOBIJO ZA </a:t>
            </a:r>
            <a:r>
              <a:rPr lang="sl-SI" sz="2400" dirty="0">
                <a:solidFill>
                  <a:srgbClr val="C00000"/>
                </a:solidFill>
              </a:rPr>
              <a:t>RAZVIJANJE STRATEGIJ UDL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UČENJA/POUČEVANJA</a:t>
            </a:r>
            <a:br>
              <a:rPr lang="sl-SI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sl-SI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SPREMLJANJE </a:t>
            </a:r>
            <a:r>
              <a:rPr lang="sl-SI" sz="2400" dirty="0">
                <a:solidFill>
                  <a:srgbClr val="C00000"/>
                </a:solidFill>
              </a:rPr>
              <a:t>NAPREDKA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IN ODPRAVA </a:t>
            </a:r>
            <a:r>
              <a:rPr lang="sl-SI" sz="2400" dirty="0">
                <a:solidFill>
                  <a:srgbClr val="C00000"/>
                </a:solidFill>
              </a:rPr>
              <a:t>OVIR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ZA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NAPREDEK</a:t>
            </a:r>
          </a:p>
          <a:p>
            <a:pPr marL="0" indent="0">
              <a:buNone/>
            </a:pP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NAČRTOVANJE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POUKA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PRIMERNO ZA VSE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75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1560" y="188640"/>
            <a:ext cx="8352928" cy="593752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    FILOZOFIJA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UDL V ZADNJI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LETIH</a:t>
            </a:r>
          </a:p>
          <a:p>
            <a:pPr marL="0" indent="0">
              <a:buNone/>
            </a:pP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NALETI NA PLODNA TLA V IZOBRAŽEVANJU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UČITELJI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ADAPTIRAJO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KONCEPT UD V POUČEVANJE TER GRADIJO MODEL POUČEVANJA IN UČENJA, KI JE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rgbClr val="C00000"/>
                </a:solidFill>
              </a:rPr>
              <a:t>INKLUZIVEN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rgbClr val="C00000"/>
                </a:solidFill>
              </a:rPr>
              <a:t>PRAVIČEN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endParaRPr lang="sl-SI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 smtClean="0">
                <a:solidFill>
                  <a:srgbClr val="C00000"/>
                </a:solidFill>
              </a:rPr>
              <a:t>SPODBUJA </a:t>
            </a:r>
            <a:r>
              <a:rPr lang="sl-SI" sz="2400" dirty="0">
                <a:solidFill>
                  <a:srgbClr val="C00000"/>
                </a:solidFill>
              </a:rPr>
              <a:t>USTVARJANJE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DOSTOPNIH UČNIH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GRADIV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RAZLIČNE REPREZENTACIJE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400" b="1" dirty="0" smtClean="0">
                <a:solidFill>
                  <a:srgbClr val="00B050"/>
                </a:solidFill>
              </a:rPr>
              <a:t>RAZNOVRSTNI </a:t>
            </a:r>
            <a:r>
              <a:rPr lang="sl-SI" sz="2400" b="1" dirty="0">
                <a:solidFill>
                  <a:srgbClr val="00B050"/>
                </a:solidFill>
              </a:rPr>
              <a:t>NAČINI ZA DELOVANJE IN IZRAŽANJE,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RAZNOVRSTNI NAČINI ZA AKTIVNO VKLJUČEVANJE.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006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4400" y="476672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sl-SI" dirty="0" smtClean="0"/>
              <a:t>UNIVERZALNA KORIST“</a:t>
            </a:r>
          </a:p>
          <a:p>
            <a:pPr marL="0" indent="0">
              <a:buNone/>
            </a:pPr>
            <a:r>
              <a:rPr lang="sl-SI" sz="2800" dirty="0" smtClean="0"/>
              <a:t>Odpravljanje ovir za VSE:</a:t>
            </a:r>
          </a:p>
          <a:p>
            <a:r>
              <a:rPr lang="sl-SI" sz="2800" dirty="0" smtClean="0"/>
              <a:t>gradiva, ki niso v elektronski obliki </a:t>
            </a:r>
          </a:p>
          <a:p>
            <a:r>
              <a:rPr lang="sl-SI" sz="2800" dirty="0" smtClean="0"/>
              <a:t>video je brez podnapisov</a:t>
            </a:r>
          </a:p>
          <a:p>
            <a:r>
              <a:rPr lang="en-US" sz="2800" dirty="0" smtClean="0"/>
              <a:t>PDF </a:t>
            </a:r>
            <a:r>
              <a:rPr lang="sl-SI" sz="2800" dirty="0" smtClean="0"/>
              <a:t>datoteke ne vsebujejo pravega besedila, torej učenec ne more vaditi glasnega branja s pomočjo  „</a:t>
            </a:r>
            <a:r>
              <a:rPr lang="sl-SI" sz="2800" dirty="0" err="1" smtClean="0"/>
              <a:t>text</a:t>
            </a:r>
            <a:r>
              <a:rPr lang="sl-SI" sz="2800" dirty="0" smtClean="0"/>
              <a:t> to </a:t>
            </a:r>
            <a:r>
              <a:rPr lang="sl-SI" sz="2800" dirty="0" err="1" smtClean="0"/>
              <a:t>speech</a:t>
            </a:r>
            <a:r>
              <a:rPr lang="sl-SI" sz="2800" dirty="0" smtClean="0"/>
              <a:t>“ </a:t>
            </a:r>
            <a:r>
              <a:rPr lang="sl-SI" sz="2800" dirty="0" err="1" smtClean="0"/>
              <a:t>softvera</a:t>
            </a:r>
            <a:r>
              <a:rPr lang="sl-SI" sz="2800" dirty="0" smtClean="0"/>
              <a:t>,</a:t>
            </a:r>
          </a:p>
          <a:p>
            <a:r>
              <a:rPr lang="sl-SI" sz="2800" dirty="0" smtClean="0"/>
              <a:t>za učence z različnimi učnimi stili, </a:t>
            </a:r>
          </a:p>
          <a:p>
            <a:r>
              <a:rPr lang="sl-SI" sz="2800" dirty="0" smtClean="0"/>
              <a:t>za učence, ki uporabljajo tehnologijo ali </a:t>
            </a:r>
          </a:p>
          <a:p>
            <a:pPr marL="0" indent="0">
              <a:buNone/>
            </a:pPr>
            <a:r>
              <a:rPr lang="sl-SI" sz="2800" dirty="0" smtClean="0"/>
              <a:t>    jim jezik poučevanja ni materni jezik.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7540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260648"/>
            <a:ext cx="8568952" cy="452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ODPRAVA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OVIR V FIZIČNEM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OKOLJU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UDL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ODPRAVLJANJE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OVIR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IZOBRAŽEVALNEM      OKOLJU</a:t>
            </a:r>
            <a:endParaRPr lang="sl-S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Rose,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eden od ustanoviteljev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UDL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pravi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“UDL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POSTAVLJA OZNAKO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DISABLED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INVALID, KAMOR SPADA – V UČNI NAČRT  IN NE NA UČENCA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sl-S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‘‘UČNI NAČRT JE „INVALIDEN“, KO NE ZADOVOLJUJE POTREB RAZNOLIKIH UČENCEV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(Council for Exceptional Children, 2011). </a:t>
            </a:r>
            <a:endParaRPr lang="sl-S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32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30026"/>
          </a:xfrm>
        </p:spPr>
        <p:txBody>
          <a:bodyPr/>
          <a:lstStyle/>
          <a:p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>
                <a:solidFill>
                  <a:srgbClr val="C00000"/>
                </a:solidFill>
              </a:rPr>
              <a:t>UDL ponuja opcije/ </a:t>
            </a:r>
            <a:r>
              <a:rPr lang="sl-SI" sz="2800" dirty="0" smtClean="0">
                <a:solidFill>
                  <a:srgbClr val="C00000"/>
                </a:solidFill>
              </a:rPr>
              <a:t>izbiro.</a:t>
            </a:r>
            <a:r>
              <a:rPr lang="sl-SI" sz="2800" dirty="0"/>
              <a:t>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en-US" sz="2000" dirty="0" smtClean="0"/>
              <a:t>David </a:t>
            </a:r>
            <a:r>
              <a:rPr lang="en-US" sz="2000" dirty="0"/>
              <a:t>Gordon, </a:t>
            </a:r>
            <a:r>
              <a:rPr lang="sl-SI" sz="2000" dirty="0" smtClean="0"/>
              <a:t>direktor Centra </a:t>
            </a:r>
            <a:r>
              <a:rPr lang="en-US" sz="2000" dirty="0" smtClean="0"/>
              <a:t>Applied </a:t>
            </a:r>
            <a:r>
              <a:rPr lang="en-US" sz="2000" dirty="0"/>
              <a:t>Special Technology (CAST</a:t>
            </a:r>
            <a:r>
              <a:rPr lang="en-US" sz="2000" dirty="0" smtClean="0"/>
              <a:t>)</a:t>
            </a:r>
            <a:r>
              <a:rPr lang="sl-SI" sz="2000" dirty="0" smtClean="0"/>
              <a:t>: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en-US" sz="2800" dirty="0" smtClean="0"/>
              <a:t>“</a:t>
            </a:r>
            <a:r>
              <a:rPr lang="sl-SI" sz="2800" dirty="0" smtClean="0"/>
              <a:t>Opcije so bistvene za učenje</a:t>
            </a:r>
            <a:r>
              <a:rPr lang="en-US" sz="2800" dirty="0" smtClean="0"/>
              <a:t>,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ker ni enega samega načina </a:t>
            </a:r>
            <a:r>
              <a:rPr lang="sl-SI" sz="2800" dirty="0" smtClean="0">
                <a:solidFill>
                  <a:srgbClr val="C00000"/>
                </a:solidFill>
              </a:rPr>
              <a:t>podajanja</a:t>
            </a:r>
            <a:r>
              <a:rPr lang="sl-SI" sz="2800" dirty="0" smtClean="0"/>
              <a:t> informacij</a:t>
            </a:r>
            <a:r>
              <a:rPr lang="en-US" sz="2800" dirty="0" smtClean="0"/>
              <a:t>,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ni enega samega načina za </a:t>
            </a:r>
            <a:r>
              <a:rPr lang="sl-SI" sz="2800" dirty="0" smtClean="0">
                <a:solidFill>
                  <a:srgbClr val="C00000"/>
                </a:solidFill>
              </a:rPr>
              <a:t>odzivanje</a:t>
            </a:r>
            <a:r>
              <a:rPr lang="sl-SI" sz="2800" dirty="0" smtClean="0"/>
              <a:t> na informacije, </a:t>
            </a:r>
            <a:br>
              <a:rPr lang="sl-SI" sz="2800" dirty="0" smtClean="0"/>
            </a:br>
            <a:r>
              <a:rPr lang="sl-SI" sz="2800" dirty="0" smtClean="0"/>
              <a:t>ni enega samega načina za </a:t>
            </a:r>
            <a:r>
              <a:rPr lang="sl-SI" sz="2800" dirty="0" smtClean="0">
                <a:solidFill>
                  <a:srgbClr val="C00000"/>
                </a:solidFill>
              </a:rPr>
              <a:t>vključevanje </a:t>
            </a:r>
            <a:r>
              <a:rPr lang="sl-SI" sz="2800" dirty="0" smtClean="0"/>
              <a:t>učencev v aktivnosti.</a:t>
            </a:r>
            <a:br>
              <a:rPr lang="sl-SI" sz="2800" dirty="0" smtClean="0"/>
            </a:br>
            <a:r>
              <a:rPr lang="sl-SI" sz="2800" dirty="0" smtClean="0"/>
              <a:t> </a:t>
            </a:r>
            <a:br>
              <a:rPr lang="sl-SI" sz="2800" dirty="0" smtClean="0"/>
            </a:br>
            <a:r>
              <a:rPr lang="sl-SI" sz="2800" dirty="0" smtClean="0"/>
              <a:t>Učenci v naših učilnicah so namreč </a:t>
            </a:r>
            <a:br>
              <a:rPr lang="sl-SI" sz="2800" dirty="0" smtClean="0"/>
            </a:br>
            <a:r>
              <a:rPr lang="sl-SI" sz="2800" dirty="0" smtClean="0"/>
              <a:t>zelo raznoliki.</a:t>
            </a:r>
            <a:br>
              <a:rPr lang="sl-SI" sz="2800" dirty="0" smtClean="0"/>
            </a:b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7993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5976664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UDLǂ</a:t>
            </a:r>
            <a:r>
              <a:rPr lang="sl-SI" dirty="0" smtClean="0">
                <a:solidFill>
                  <a:srgbClr val="C00000"/>
                </a:solidFill>
              </a:rPr>
              <a:t> „en sam način poučevanja“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UDL = kombinacija </a:t>
            </a:r>
            <a:r>
              <a:rPr lang="sl-SI" dirty="0" smtClean="0"/>
              <a:t>vseh modernih pristopov do poučevanja in učenja, s katerimi spodbujamo učence k vključevanju, sodelovanju in h kritičnemu razmišljanju</a:t>
            </a:r>
            <a:r>
              <a:rPr lang="en-US" dirty="0" smtClean="0"/>
              <a:t>. </a:t>
            </a:r>
            <a:endParaRPr lang="sl-SI" dirty="0" smtClean="0"/>
          </a:p>
          <a:p>
            <a:r>
              <a:rPr lang="sl-SI" dirty="0">
                <a:solidFill>
                  <a:srgbClr val="C00000"/>
                </a:solidFill>
              </a:rPr>
              <a:t>UDL = pomoč učiteljem</a:t>
            </a:r>
            <a:r>
              <a:rPr lang="sl-SI" dirty="0"/>
              <a:t>, da lažje izpolnjujejo učne potrebe raznolike učeče se populacije </a:t>
            </a:r>
            <a:r>
              <a:rPr lang="sl-SI" dirty="0">
                <a:solidFill>
                  <a:srgbClr val="C00000"/>
                </a:solidFill>
              </a:rPr>
              <a:t>s kombinacijo učnih metod</a:t>
            </a:r>
            <a:r>
              <a:rPr lang="sl-SI" dirty="0"/>
              <a:t>, </a:t>
            </a:r>
            <a:r>
              <a:rPr lang="sl-SI" dirty="0">
                <a:solidFill>
                  <a:srgbClr val="C00000"/>
                </a:solidFill>
              </a:rPr>
              <a:t>oblik in tehnologij</a:t>
            </a:r>
            <a:r>
              <a:rPr lang="sl-SI" dirty="0"/>
              <a:t>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51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552" y="332656"/>
            <a:ext cx="8424936" cy="54006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Vedno več ljudi meni, da je UDL enostavno </a:t>
            </a:r>
            <a:r>
              <a:rPr lang="en-US" dirty="0" smtClean="0"/>
              <a:t> </a:t>
            </a:r>
            <a:endParaRPr lang="sl-SI" dirty="0" smtClean="0"/>
          </a:p>
          <a:p>
            <a:pPr marL="0" indent="0" algn="ctr">
              <a:buNone/>
            </a:pPr>
            <a:r>
              <a:rPr lang="sl-SI" dirty="0"/>
              <a:t> </a:t>
            </a:r>
            <a:r>
              <a:rPr lang="sl-SI" dirty="0" smtClean="0"/>
              <a:t>  GOOD TEACHING! </a:t>
            </a:r>
          </a:p>
          <a:p>
            <a:pPr marL="0" indent="0" algn="ctr">
              <a:buNone/>
            </a:pPr>
            <a:r>
              <a:rPr lang="sl-SI" sz="2000" dirty="0" smtClean="0"/>
              <a:t>    </a:t>
            </a:r>
            <a:r>
              <a:rPr lang="en-US" sz="2000" dirty="0" smtClean="0"/>
              <a:t>(</a:t>
            </a:r>
            <a:r>
              <a:rPr lang="en-US" sz="2000" dirty="0"/>
              <a:t>Ohio State Partnership Grant, 2011)</a:t>
            </a:r>
            <a:endParaRPr lang="sl-SI" sz="2000" dirty="0"/>
          </a:p>
        </p:txBody>
      </p:sp>
      <p:sp>
        <p:nvSpPr>
          <p:cNvPr id="4" name="Pravokotnik 3"/>
          <p:cNvSpPr/>
          <p:nvPr/>
        </p:nvSpPr>
        <p:spPr>
          <a:xfrm>
            <a:off x="1859048" y="1988840"/>
            <a:ext cx="5785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dirty="0">
                <a:solidFill>
                  <a:srgbClr val="C00000"/>
                </a:solidFill>
              </a:rPr>
              <a:t>DOBRO POUČEVANJE!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5" y="2696726"/>
            <a:ext cx="5352475" cy="4161274"/>
          </a:xfrm>
          <a:prstGeom prst="rect">
            <a:avLst/>
          </a:prstGeom>
        </p:spPr>
      </p:pic>
      <p:sp>
        <p:nvSpPr>
          <p:cNvPr id="2" name="Desna puščica 1"/>
          <p:cNvSpPr/>
          <p:nvPr/>
        </p:nvSpPr>
        <p:spPr>
          <a:xfrm>
            <a:off x="5423975" y="4581128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6516216" y="422108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TAKO?</a:t>
            </a:r>
          </a:p>
          <a:p>
            <a:r>
              <a:rPr lang="sl-SI" sz="3600" dirty="0" smtClean="0">
                <a:solidFill>
                  <a:srgbClr val="C00000"/>
                </a:solidFill>
              </a:rPr>
              <a:t>HM…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52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35" y="63203"/>
            <a:ext cx="5210175" cy="532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PoljeZBesedilom 2"/>
          <p:cNvSpPr txBox="1">
            <a:spLocks noChangeArrowheads="1"/>
          </p:cNvSpPr>
          <p:nvPr/>
        </p:nvSpPr>
        <p:spPr bwMode="auto">
          <a:xfrm>
            <a:off x="6372200" y="764704"/>
            <a:ext cx="2663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2015 - 2018</a:t>
            </a:r>
          </a:p>
        </p:txBody>
      </p:sp>
      <p:sp>
        <p:nvSpPr>
          <p:cNvPr id="7" name="PoljeZBesedilom 2"/>
          <p:cNvSpPr txBox="1">
            <a:spLocks noChangeArrowheads="1"/>
          </p:cNvSpPr>
          <p:nvPr/>
        </p:nvSpPr>
        <p:spPr bwMode="auto">
          <a:xfrm rot="19426795">
            <a:off x="4103233" y="4136268"/>
            <a:ext cx="5614298" cy="19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Sodelovanje za spodbujanje inovacij in izmenjavo dobrih </a:t>
            </a:r>
            <a:r>
              <a:rPr lang="sl-SI" sz="2800" b="1" dirty="0" smtClean="0">
                <a:solidFill>
                  <a:srgbClr val="0070C0"/>
                </a:solidFill>
              </a:rPr>
              <a:t>praks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endParaRPr lang="sl-SI" altLang="en-US" b="1" dirty="0" smtClean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69" y="55636"/>
            <a:ext cx="9747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9992" y="685800"/>
            <a:ext cx="4548750" cy="1663079"/>
          </a:xfrm>
        </p:spPr>
        <p:txBody>
          <a:bodyPr>
            <a:normAutofit fontScale="90000"/>
          </a:bodyPr>
          <a:lstStyle/>
          <a:p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i="1" dirty="0"/>
              <a:t/>
            </a:r>
            <a:br>
              <a:rPr lang="sl-SI" i="1" dirty="0"/>
            </a:br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i="1" dirty="0"/>
              <a:t/>
            </a:r>
            <a:br>
              <a:rPr lang="sl-SI" i="1" dirty="0"/>
            </a:br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i="1" dirty="0"/>
              <a:t/>
            </a:r>
            <a:br>
              <a:rPr lang="sl-SI" i="1" dirty="0"/>
            </a:br>
            <a:r>
              <a:rPr lang="en-US" i="1" dirty="0" smtClean="0"/>
              <a:t>No </a:t>
            </a:r>
            <a:r>
              <a:rPr lang="en-US" i="1" dirty="0"/>
              <a:t>single pathway works for every </a:t>
            </a:r>
            <a:r>
              <a:rPr lang="en-US" i="1" dirty="0" smtClean="0"/>
              <a:t>student</a:t>
            </a:r>
            <a:r>
              <a:rPr lang="sl-SI" i="1" dirty="0" smtClean="0"/>
              <a:t>.</a:t>
            </a:r>
            <a:br>
              <a:rPr lang="sl-SI" i="1" dirty="0" smtClean="0"/>
            </a:br>
            <a:r>
              <a:rPr lang="en-US" i="1" dirty="0" smtClean="0"/>
              <a:t>learning </a:t>
            </a:r>
            <a:r>
              <a:rPr lang="en-US" i="1" dirty="0"/>
              <a:t>about UDL helps students make choices about</a:t>
            </a:r>
            <a:br>
              <a:rPr lang="en-US" i="1" dirty="0"/>
            </a:br>
            <a:r>
              <a:rPr lang="en-US" i="1" dirty="0"/>
              <a:t>their own learning</a:t>
            </a:r>
            <a:r>
              <a:rPr lang="en-US" i="1" dirty="0" smtClean="0"/>
              <a:t>.</a:t>
            </a:r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i="1" dirty="0" smtClean="0"/>
              <a:t/>
            </a:r>
            <a:br>
              <a:rPr lang="sl-SI" i="1" dirty="0" smtClean="0"/>
            </a:br>
            <a:r>
              <a:rPr lang="sl-SI" sz="2200" i="1" dirty="0" err="1" smtClean="0"/>
              <a:t>cast</a:t>
            </a:r>
            <a:endParaRPr lang="sl-SI" sz="2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3159" y="685801"/>
            <a:ext cx="3986833" cy="3615267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Graphic of a girl walking on a many-branched 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" y="332656"/>
            <a:ext cx="453650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" y="0"/>
            <a:ext cx="9160675" cy="6858000"/>
          </a:xfrm>
        </p:spPr>
      </p:pic>
    </p:spTree>
    <p:extLst>
      <p:ext uri="{BB962C8B-B14F-4D97-AF65-F5344CB8AC3E}">
        <p14:creationId xmlns:p14="http://schemas.microsoft.com/office/powerpoint/2010/main" val="9987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205550"/>
            <a:ext cx="9270598" cy="646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80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625691" y="486496"/>
            <a:ext cx="7821801" cy="1033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>
                <a:solidFill>
                  <a:schemeClr val="bg2"/>
                </a:solidFill>
                <a:effectLst/>
              </a:rPr>
              <a:t>Tri primarne mreže možganov </a:t>
            </a:r>
            <a:r>
              <a:rPr lang="sl-SI" cap="none" dirty="0" smtClean="0">
                <a:solidFill>
                  <a:schemeClr val="bg2"/>
                </a:solidFill>
                <a:effectLst/>
              </a:rPr>
              <a:t>po</a:t>
            </a:r>
            <a:r>
              <a:rPr lang="sl-SI" dirty="0" smtClean="0">
                <a:solidFill>
                  <a:schemeClr val="bg2"/>
                </a:solidFill>
                <a:effectLst/>
              </a:rPr>
              <a:t> </a:t>
            </a:r>
            <a:r>
              <a:rPr lang="sl-SI" dirty="0" err="1" smtClean="0">
                <a:solidFill>
                  <a:schemeClr val="bg2"/>
                </a:solidFill>
                <a:effectLst/>
              </a:rPr>
              <a:t>udel</a:t>
            </a:r>
            <a:r>
              <a:rPr lang="sl-SI" cap="none" dirty="0" smtClean="0">
                <a:solidFill>
                  <a:schemeClr val="bg2"/>
                </a:solidFill>
                <a:effectLst/>
              </a:rPr>
              <a:t>-u</a:t>
            </a:r>
            <a:endParaRPr lang="sl-SI" cap="none" dirty="0">
              <a:solidFill>
                <a:schemeClr val="bg2"/>
              </a:solidFill>
              <a:effectLst/>
            </a:endParaRPr>
          </a:p>
        </p:txBody>
      </p:sp>
      <p:sp>
        <p:nvSpPr>
          <p:cNvPr id="10" name="Označba mesta besedila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800" b="1" dirty="0" smtClean="0">
                <a:solidFill>
                  <a:srgbClr val="CC0099"/>
                </a:solidFill>
              </a:rPr>
              <a:t>KAJ</a:t>
            </a:r>
            <a:r>
              <a:rPr lang="sl-SI" sz="2800" dirty="0" smtClean="0"/>
              <a:t> SE UČIMO?</a:t>
            </a:r>
            <a:endParaRPr lang="sl-SI" sz="2800" dirty="0"/>
          </a:p>
        </p:txBody>
      </p:sp>
      <p:sp>
        <p:nvSpPr>
          <p:cNvPr id="14" name="Označba mesta besedila 13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Načini prezentacije</a:t>
            </a:r>
            <a:endParaRPr lang="sl-SI" sz="2400" dirty="0"/>
          </a:p>
        </p:txBody>
      </p:sp>
      <p:sp>
        <p:nvSpPr>
          <p:cNvPr id="11" name="Označba mesta besedila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sz="2800" b="1" dirty="0" smtClean="0">
                <a:solidFill>
                  <a:schemeClr val="accent5"/>
                </a:solidFill>
              </a:rPr>
              <a:t>KAKO</a:t>
            </a:r>
            <a:r>
              <a:rPr lang="sl-SI" sz="2800" dirty="0" smtClean="0"/>
              <a:t> SE UČIMO?</a:t>
            </a:r>
            <a:endParaRPr lang="sl-SI" sz="2800" dirty="0"/>
          </a:p>
        </p:txBody>
      </p:sp>
      <p:sp>
        <p:nvSpPr>
          <p:cNvPr id="15" name="Označba mesta besedila 14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Načini akcije in izražanja</a:t>
            </a:r>
            <a:endParaRPr lang="sl-SI" sz="2400" dirty="0"/>
          </a:p>
        </p:txBody>
      </p:sp>
      <p:sp>
        <p:nvSpPr>
          <p:cNvPr id="12" name="Označba mesta besedila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sz="2800" b="1" dirty="0" smtClean="0">
                <a:solidFill>
                  <a:srgbClr val="339933"/>
                </a:solidFill>
              </a:rPr>
              <a:t>ZAKAJ</a:t>
            </a:r>
            <a:r>
              <a:rPr lang="sl-SI" sz="2800" dirty="0" smtClean="0"/>
              <a:t> SE UČIMO?</a:t>
            </a:r>
            <a:endParaRPr lang="sl-SI" sz="2800" dirty="0"/>
          </a:p>
        </p:txBody>
      </p:sp>
      <p:sp>
        <p:nvSpPr>
          <p:cNvPr id="16" name="Označba mesta besedila 15"/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sz="2400" dirty="0" smtClean="0"/>
              <a:t>Čustvena dimenzija – načini motivacije</a:t>
            </a:r>
            <a:endParaRPr lang="sl-SI" sz="2400" dirty="0"/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2086294"/>
            <a:ext cx="2138763" cy="1742841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8851" y="2086294"/>
            <a:ext cx="1979868" cy="1735131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7895" y="2005535"/>
            <a:ext cx="2037509" cy="1815890"/>
          </a:xfrm>
          <a:prstGeom prst="rect">
            <a:avLst/>
          </a:prstGeom>
        </p:spPr>
      </p:pic>
      <p:sp>
        <p:nvSpPr>
          <p:cNvPr id="23" name="Označba mest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28" y="1052736"/>
            <a:ext cx="7229328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ek s puščico navzdol 2"/>
          <p:cNvSpPr/>
          <p:nvPr/>
        </p:nvSpPr>
        <p:spPr>
          <a:xfrm>
            <a:off x="172245" y="1455464"/>
            <a:ext cx="1735160" cy="136815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Zagotavljanje dostopa</a:t>
            </a:r>
            <a:endParaRPr lang="en-GB" dirty="0"/>
          </a:p>
        </p:txBody>
      </p:sp>
      <p:sp>
        <p:nvSpPr>
          <p:cNvPr id="5" name="Oblaček s puščico navzdol 4"/>
          <p:cNvSpPr/>
          <p:nvPr/>
        </p:nvSpPr>
        <p:spPr>
          <a:xfrm>
            <a:off x="144623" y="2823616"/>
            <a:ext cx="1735160" cy="178683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Zagotavljanje vodenega učenja in podpore</a:t>
            </a:r>
            <a:endParaRPr lang="en-GB" dirty="0"/>
          </a:p>
        </p:txBody>
      </p:sp>
      <p:sp>
        <p:nvSpPr>
          <p:cNvPr id="6" name="Oblaček s puščico navzdol 5"/>
          <p:cNvSpPr/>
          <p:nvPr/>
        </p:nvSpPr>
        <p:spPr>
          <a:xfrm>
            <a:off x="234333" y="4581127"/>
            <a:ext cx="1735160" cy="169218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Zagotavljanje pogojev za samostojno učenje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2843808" cy="136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2051720" y="6034978"/>
            <a:ext cx="2304256" cy="76470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aktivni učenci,</a:t>
            </a:r>
          </a:p>
          <a:p>
            <a:pPr algn="ctr"/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uspešno usvajanje znanja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4435164" y="5481228"/>
            <a:ext cx="2304256" cy="792087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ciljno usmerjeni in               s strategijami opremljeni učenci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6826337" y="6093294"/>
            <a:ext cx="2304256" cy="648074"/>
          </a:xfrm>
          <a:prstGeom prst="round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motivirani učenci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20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238" y="188640"/>
            <a:ext cx="2165226" cy="97703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7544" y="2042845"/>
            <a:ext cx="8141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2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Praznujmo raznolikost vsak dan!!!</a:t>
            </a:r>
            <a:endParaRPr lang="en-US" sz="4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5424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sl-SI" sz="4000" dirty="0" smtClean="0"/>
              <a:t>Aktivnosti</a:t>
            </a:r>
            <a:endParaRPr lang="en-GB" sz="4000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0070C0"/>
                </a:solidFill>
              </a:rPr>
              <a:t>2 delavnici:</a:t>
            </a:r>
          </a:p>
          <a:p>
            <a:pPr lvl="1">
              <a:lnSpc>
                <a:spcPct val="150000"/>
              </a:lnSpc>
            </a:pPr>
            <a:r>
              <a:rPr lang="sl-SI" dirty="0" smtClean="0">
                <a:solidFill>
                  <a:srgbClr val="0070C0"/>
                </a:solidFill>
              </a:rPr>
              <a:t>Preizkušanje </a:t>
            </a:r>
            <a:r>
              <a:rPr lang="sl-SI" dirty="0">
                <a:solidFill>
                  <a:srgbClr val="0070C0"/>
                </a:solidFill>
              </a:rPr>
              <a:t>in izdelava </a:t>
            </a:r>
            <a:r>
              <a:rPr lang="sl-SI" dirty="0" smtClean="0">
                <a:solidFill>
                  <a:srgbClr val="0070C0"/>
                </a:solidFill>
              </a:rPr>
              <a:t>gradiv</a:t>
            </a:r>
          </a:p>
          <a:p>
            <a:pPr lvl="1">
              <a:lnSpc>
                <a:spcPct val="150000"/>
              </a:lnSpc>
            </a:pPr>
            <a:r>
              <a:rPr lang="sl-SI" dirty="0" smtClean="0">
                <a:solidFill>
                  <a:srgbClr val="0070C0"/>
                </a:solidFill>
              </a:rPr>
              <a:t>Delo </a:t>
            </a:r>
            <a:r>
              <a:rPr lang="sl-SI" dirty="0">
                <a:solidFill>
                  <a:srgbClr val="0070C0"/>
                </a:solidFill>
              </a:rPr>
              <a:t>na </a:t>
            </a:r>
            <a:r>
              <a:rPr lang="sl-SI" dirty="0" smtClean="0">
                <a:solidFill>
                  <a:srgbClr val="0070C0"/>
                </a:solidFill>
              </a:rPr>
              <a:t>daljavo</a:t>
            </a: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00B050"/>
                </a:solidFill>
              </a:rPr>
              <a:t>Možnost </a:t>
            </a:r>
            <a:r>
              <a:rPr lang="sl-SI" dirty="0">
                <a:solidFill>
                  <a:srgbClr val="00B050"/>
                </a:solidFill>
              </a:rPr>
              <a:t>udeležbe na mednarodnih </a:t>
            </a:r>
            <a:r>
              <a:rPr lang="sl-SI" dirty="0" smtClean="0">
                <a:solidFill>
                  <a:srgbClr val="00B050"/>
                </a:solidFill>
              </a:rPr>
              <a:t>srečanjih</a:t>
            </a:r>
          </a:p>
        </p:txBody>
      </p:sp>
    </p:spTree>
    <p:extLst>
      <p:ext uri="{BB962C8B-B14F-4D97-AF65-F5344CB8AC3E}">
        <p14:creationId xmlns:p14="http://schemas.microsoft.com/office/powerpoint/2010/main" val="2945952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238" y="188640"/>
            <a:ext cx="2165226" cy="97703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7544" y="2042845"/>
            <a:ext cx="8141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2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Praznujmo raznolikost vsak dan!!!</a:t>
            </a:r>
            <a:endParaRPr lang="en-US" sz="4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5424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pPr lvl="1"/>
            <a:r>
              <a:rPr lang="sl-SI" sz="4000" dirty="0" smtClean="0"/>
              <a:t>Mednarodna srečanja</a:t>
            </a:r>
            <a:endParaRPr lang="en-GB" sz="4000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1259632" y="1600200"/>
            <a:ext cx="7056784" cy="4525963"/>
          </a:xfrm>
        </p:spPr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september </a:t>
            </a:r>
            <a:r>
              <a:rPr lang="sl-SI" dirty="0">
                <a:solidFill>
                  <a:srgbClr val="0070C0"/>
                </a:solidFill>
              </a:rPr>
              <a:t>2017 </a:t>
            </a:r>
            <a:r>
              <a:rPr lang="sl-SI" dirty="0" smtClean="0">
                <a:solidFill>
                  <a:srgbClr val="0070C0"/>
                </a:solidFill>
              </a:rPr>
              <a:t>Češka (Praga): </a:t>
            </a:r>
          </a:p>
          <a:p>
            <a:pPr lvl="1"/>
            <a:r>
              <a:rPr lang="sl-SI" dirty="0" smtClean="0"/>
              <a:t>konferenca </a:t>
            </a:r>
            <a:r>
              <a:rPr lang="sl-SI" dirty="0"/>
              <a:t>(3 dni) + IIST (5 dni</a:t>
            </a:r>
            <a:r>
              <a:rPr lang="sl-SI" dirty="0" smtClean="0"/>
              <a:t>)</a:t>
            </a:r>
          </a:p>
          <a:p>
            <a:pPr lvl="1"/>
            <a:endParaRPr lang="sl-SI" dirty="0" smtClean="0"/>
          </a:p>
          <a:p>
            <a:r>
              <a:rPr lang="sl-SI" dirty="0" smtClean="0">
                <a:solidFill>
                  <a:srgbClr val="0070C0"/>
                </a:solidFill>
              </a:rPr>
              <a:t>januar </a:t>
            </a:r>
            <a:r>
              <a:rPr lang="sl-SI" dirty="0">
                <a:solidFill>
                  <a:srgbClr val="0070C0"/>
                </a:solidFill>
              </a:rPr>
              <a:t>2018 Slovenija (Portorož): </a:t>
            </a:r>
            <a:endParaRPr lang="sl-SI" dirty="0" smtClean="0">
              <a:solidFill>
                <a:srgbClr val="0070C0"/>
              </a:solidFill>
            </a:endParaRPr>
          </a:p>
          <a:p>
            <a:pPr lvl="1"/>
            <a:r>
              <a:rPr lang="sl-SI" dirty="0" smtClean="0"/>
              <a:t>IIST </a:t>
            </a:r>
            <a:r>
              <a:rPr lang="sl-SI" dirty="0"/>
              <a:t>(5 dni)</a:t>
            </a:r>
            <a:r>
              <a:rPr lang="en-GB" dirty="0"/>
              <a:t/>
            </a:r>
            <a:br>
              <a:rPr lang="en-GB" dirty="0"/>
            </a:br>
            <a:endParaRPr lang="sl-SI" dirty="0" smtClean="0"/>
          </a:p>
          <a:p>
            <a:r>
              <a:rPr lang="sl-SI" dirty="0" smtClean="0">
                <a:solidFill>
                  <a:srgbClr val="0070C0"/>
                </a:solidFill>
              </a:rPr>
              <a:t>maj/junij 2018 Italija </a:t>
            </a:r>
            <a:r>
              <a:rPr lang="sl-SI" dirty="0">
                <a:solidFill>
                  <a:srgbClr val="0070C0"/>
                </a:solidFill>
              </a:rPr>
              <a:t>(Perugia):</a:t>
            </a:r>
            <a:r>
              <a:rPr lang="sl-SI" dirty="0"/>
              <a:t> </a:t>
            </a:r>
            <a:endParaRPr lang="sl-SI" dirty="0" smtClean="0"/>
          </a:p>
          <a:p>
            <a:pPr lvl="1"/>
            <a:r>
              <a:rPr lang="sl-SI" dirty="0" smtClean="0"/>
              <a:t>konferenca </a:t>
            </a:r>
            <a:r>
              <a:rPr lang="sl-SI" dirty="0"/>
              <a:t>(3 dni) + IIST (5 dni)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545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clip art hv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7178640" cy="518457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238" y="188640"/>
            <a:ext cx="2165226" cy="977039"/>
          </a:xfrm>
          <a:prstGeom prst="rect">
            <a:avLst/>
          </a:prstGeom>
        </p:spPr>
      </p:pic>
      <p:pic>
        <p:nvPicPr>
          <p:cNvPr id="1026" name="Picture 2" descr="https://lh3.googleusercontent.com/GNskcNB7ls3sjwcTQKvjEgmQ8bGNCt0LKlcACbbcHMPz48j-4TjQjy71pyS4-ClXPJlxaRnXY3WpmPG1Xr0LDy3K6SgbofSdiadt7AjLP3OwKVcfjKZLWOOQGwf-2z9GJ-43cbT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8"/>
          <a:stretch/>
        </p:blipFill>
        <p:spPr bwMode="auto">
          <a:xfrm>
            <a:off x="-40489" y="1909822"/>
            <a:ext cx="9221001" cy="49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2042845"/>
            <a:ext cx="8141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2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Praznujmo raznolikost vsak dan!!!</a:t>
            </a:r>
            <a:endParaRPr lang="en-US" sz="4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476672"/>
            <a:ext cx="62597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Raznolikost je edina resnična stvar, ki nam je vsem skupna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5424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28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7597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oljeZBesedilom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24075" y="5013325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en-US" sz="1800" b="1" dirty="0" smtClean="0">
                <a:solidFill>
                  <a:srgbClr val="00B050"/>
                </a:solidFill>
                <a:latin typeface="Berlin Sans FB Demi" pitchFamily="34" charset="0"/>
              </a:rPr>
              <a:t>Nazaj</a:t>
            </a:r>
          </a:p>
        </p:txBody>
      </p:sp>
    </p:spTree>
    <p:extLst>
      <p:ext uri="{BB962C8B-B14F-4D97-AF65-F5344CB8AC3E}">
        <p14:creationId xmlns:p14="http://schemas.microsoft.com/office/powerpoint/2010/main" val="20660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oljeZBesedilom 2"/>
          <p:cNvSpPr txBox="1">
            <a:spLocks noChangeArrowheads="1"/>
          </p:cNvSpPr>
          <p:nvPr/>
        </p:nvSpPr>
        <p:spPr bwMode="auto">
          <a:xfrm>
            <a:off x="6372200" y="764704"/>
            <a:ext cx="2663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2015 - 2018</a:t>
            </a:r>
          </a:p>
        </p:txBody>
      </p:sp>
      <p:sp>
        <p:nvSpPr>
          <p:cNvPr id="7" name="PoljeZBesedilom 2"/>
          <p:cNvSpPr txBox="1">
            <a:spLocks noChangeArrowheads="1"/>
          </p:cNvSpPr>
          <p:nvPr/>
        </p:nvSpPr>
        <p:spPr bwMode="auto">
          <a:xfrm>
            <a:off x="859836" y="5886235"/>
            <a:ext cx="82099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Sodelovanje za spodbujanje inovacij in izmenjavo dobrih </a:t>
            </a:r>
            <a:r>
              <a:rPr lang="sl-SI" sz="2800" b="1" dirty="0" smtClean="0">
                <a:solidFill>
                  <a:srgbClr val="0070C0"/>
                </a:solidFill>
              </a:rPr>
              <a:t>praks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endParaRPr lang="sl-SI" altLang="en-US" b="1" dirty="0" smtClean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69" y="55636"/>
            <a:ext cx="9747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551048"/>
              </p:ext>
            </p:extLst>
          </p:nvPr>
        </p:nvGraphicFramePr>
        <p:xfrm>
          <a:off x="971600" y="1371666"/>
          <a:ext cx="5136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aobljeni pravokotnik 2"/>
          <p:cNvSpPr/>
          <p:nvPr/>
        </p:nvSpPr>
        <p:spPr>
          <a:xfrm>
            <a:off x="6984032" y="1988840"/>
            <a:ext cx="720080" cy="648072"/>
          </a:xfrm>
          <a:prstGeom prst="roundRect">
            <a:avLst/>
          </a:prstGeom>
          <a:solidFill>
            <a:srgbClr val="FF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IT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5940152" y="3065148"/>
            <a:ext cx="720080" cy="64807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CZ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6732240" y="3054553"/>
            <a:ext cx="1165937" cy="64807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BE-FL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7943457" y="3065148"/>
            <a:ext cx="1165937" cy="64807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BE-FR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6146701" y="4149080"/>
            <a:ext cx="1165937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SI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7366628" y="3825044"/>
            <a:ext cx="1165937" cy="648072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AUT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/>
          <p:cNvSpPr>
            <a:spLocks noGrp="1"/>
          </p:cNvSpPr>
          <p:nvPr>
            <p:ph idx="1"/>
          </p:nvPr>
        </p:nvSpPr>
        <p:spPr>
          <a:xfrm>
            <a:off x="1187624" y="1268760"/>
            <a:ext cx="7848600" cy="4525962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sl-SI" altLang="en-US" sz="2400" dirty="0" smtClean="0"/>
              <a:t>OECD – CERI </a:t>
            </a:r>
            <a:r>
              <a:rPr lang="en-GB" altLang="en-US" sz="2400" dirty="0" smtClean="0"/>
              <a:t>(Conference on Innovation, Governance and Reform in Education-Paris, 2014)</a:t>
            </a:r>
            <a:r>
              <a:rPr lang="sl-SI" altLang="en-US" sz="2400" dirty="0" smtClean="0"/>
              <a:t>:</a:t>
            </a:r>
          </a:p>
          <a:p>
            <a:pPr>
              <a:lnSpc>
                <a:spcPct val="200000"/>
              </a:lnSpc>
            </a:pPr>
            <a:r>
              <a:rPr lang="sl-SI" altLang="en-US" sz="2400" dirty="0" smtClean="0">
                <a:solidFill>
                  <a:srgbClr val="00B050"/>
                </a:solidFill>
              </a:rPr>
              <a:t>predstavitev </a:t>
            </a:r>
            <a:r>
              <a:rPr lang="sl-SI" altLang="en-US" sz="2400" b="1" dirty="0" smtClean="0">
                <a:solidFill>
                  <a:srgbClr val="00B050"/>
                </a:solidFill>
              </a:rPr>
              <a:t>smernic </a:t>
            </a:r>
            <a:r>
              <a:rPr lang="sl-SI" altLang="en-US" sz="2400" dirty="0" smtClean="0">
                <a:solidFill>
                  <a:srgbClr val="00B050"/>
                </a:solidFill>
              </a:rPr>
              <a:t>o soočanju z raznolikostjo v izobraževanju v prihodnosti – izziv šolam</a:t>
            </a:r>
          </a:p>
          <a:p>
            <a:pPr marL="0" indent="0">
              <a:buNone/>
            </a:pPr>
            <a:endParaRPr lang="sl-SI" altLang="en-US" sz="2400" dirty="0" smtClean="0"/>
          </a:p>
        </p:txBody>
      </p:sp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53313" cy="1143000"/>
          </a:xfrm>
        </p:spPr>
        <p:txBody>
          <a:bodyPr/>
          <a:lstStyle/>
          <a:p>
            <a:pPr algn="l"/>
            <a:r>
              <a:rPr lang="sl-SI" altLang="en-US" sz="3600" dirty="0" smtClean="0">
                <a:solidFill>
                  <a:srgbClr val="00B0F0"/>
                </a:solidFill>
              </a:rPr>
              <a:t>Razlogi</a:t>
            </a:r>
          </a:p>
        </p:txBody>
      </p:sp>
    </p:spTree>
    <p:extLst>
      <p:ext uri="{BB962C8B-B14F-4D97-AF65-F5344CB8AC3E}">
        <p14:creationId xmlns:p14="http://schemas.microsoft.com/office/powerpoint/2010/main" val="33755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/>
          <p:cNvSpPr>
            <a:spLocks noGrp="1"/>
          </p:cNvSpPr>
          <p:nvPr>
            <p:ph idx="1"/>
          </p:nvPr>
        </p:nvSpPr>
        <p:spPr>
          <a:xfrm>
            <a:off x="1187624" y="1268760"/>
            <a:ext cx="7848600" cy="4525962"/>
          </a:xfrm>
        </p:spPr>
        <p:txBody>
          <a:bodyPr/>
          <a:lstStyle/>
          <a:p>
            <a:r>
              <a:rPr lang="sl-SI" altLang="en-US" sz="2400" dirty="0" smtClean="0">
                <a:solidFill>
                  <a:srgbClr val="00B050"/>
                </a:solidFill>
              </a:rPr>
              <a:t>Premajhna povezanost med prakso, raziskovalnim področjem in zakonodajo.</a:t>
            </a:r>
          </a:p>
          <a:p>
            <a:endParaRPr lang="sl-SI" altLang="en-US" sz="2400" dirty="0" smtClean="0">
              <a:solidFill>
                <a:srgbClr val="00B050"/>
              </a:solidFill>
            </a:endParaRPr>
          </a:p>
          <a:p>
            <a:r>
              <a:rPr lang="sl-SI" altLang="en-US" sz="2400" dirty="0" smtClean="0">
                <a:solidFill>
                  <a:srgbClr val="0070C0"/>
                </a:solidFill>
              </a:rPr>
              <a:t>Učitelji in učenci so „nepovezani“ (razumevanje potreb otrok)</a:t>
            </a:r>
          </a:p>
          <a:p>
            <a:endParaRPr lang="sl-SI" altLang="en-US" sz="2400" dirty="0" smtClean="0">
              <a:solidFill>
                <a:srgbClr val="00B050"/>
              </a:solidFill>
            </a:endParaRPr>
          </a:p>
          <a:p>
            <a:endParaRPr lang="sl-SI" altLang="en-US" sz="2400" dirty="0">
              <a:solidFill>
                <a:srgbClr val="00B050"/>
              </a:solidFill>
            </a:endParaRPr>
          </a:p>
          <a:p>
            <a:endParaRPr lang="sl-SI" altLang="en-US" sz="2400" dirty="0" smtClean="0">
              <a:solidFill>
                <a:srgbClr val="00B050"/>
              </a:solidFill>
            </a:endParaRPr>
          </a:p>
          <a:p>
            <a:r>
              <a:rPr lang="sl-SI" altLang="en-US" sz="2400" dirty="0" smtClean="0">
                <a:solidFill>
                  <a:srgbClr val="00B050"/>
                </a:solidFill>
              </a:rPr>
              <a:t>Šole so primorane razviti modele za uspešno poučevanje raznolikih skupin.</a:t>
            </a:r>
          </a:p>
          <a:p>
            <a:endParaRPr lang="sl-SI" altLang="en-US" sz="2400" dirty="0" smtClean="0"/>
          </a:p>
          <a:p>
            <a:r>
              <a:rPr lang="sl-SI" altLang="en-US" sz="2400" dirty="0" smtClean="0">
                <a:solidFill>
                  <a:srgbClr val="0070C0"/>
                </a:solidFill>
              </a:rPr>
              <a:t>Nujno je strokovno usposobiti učitelje za poučevanje </a:t>
            </a:r>
            <a:r>
              <a:rPr lang="sl-SI" sz="2400" dirty="0" smtClean="0">
                <a:solidFill>
                  <a:srgbClr val="0070C0"/>
                </a:solidFill>
              </a:rPr>
              <a:t>v</a:t>
            </a:r>
          </a:p>
          <a:p>
            <a:pPr marL="361950" indent="-85725">
              <a:buNone/>
            </a:pPr>
            <a:r>
              <a:rPr lang="sl-SI" sz="2400" dirty="0" smtClean="0">
                <a:solidFill>
                  <a:srgbClr val="0070C0"/>
                </a:solidFill>
              </a:rPr>
              <a:t>za raznolikost</a:t>
            </a:r>
            <a:r>
              <a:rPr lang="sl-SI" sz="2400" dirty="0">
                <a:solidFill>
                  <a:srgbClr val="0070C0"/>
                </a:solidFill>
              </a:rPr>
              <a:t>.</a:t>
            </a:r>
            <a:endParaRPr lang="en-GB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53313" cy="1143000"/>
          </a:xfrm>
        </p:spPr>
        <p:txBody>
          <a:bodyPr/>
          <a:lstStyle/>
          <a:p>
            <a:pPr algn="l"/>
            <a:r>
              <a:rPr lang="sl-SI" altLang="en-US" sz="3600" dirty="0" smtClean="0">
                <a:solidFill>
                  <a:srgbClr val="00B0F0"/>
                </a:solidFill>
              </a:rPr>
              <a:t>Ključni razlogi in izzivi</a:t>
            </a:r>
          </a:p>
        </p:txBody>
      </p:sp>
      <p:sp>
        <p:nvSpPr>
          <p:cNvPr id="4" name="Puščica dol 3"/>
          <p:cNvSpPr/>
          <p:nvPr/>
        </p:nvSpPr>
        <p:spPr>
          <a:xfrm>
            <a:off x="4355976" y="3284984"/>
            <a:ext cx="720080" cy="115865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7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165226" cy="216522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07704" y="1844824"/>
            <a:ext cx="52925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0070C0"/>
                </a:solidFill>
              </a:rPr>
              <a:t>Zavedanje in izzivi </a:t>
            </a:r>
          </a:p>
          <a:p>
            <a:pPr algn="ctr"/>
            <a:r>
              <a:rPr lang="sl-SI" sz="3600" b="1" dirty="0" smtClean="0">
                <a:solidFill>
                  <a:srgbClr val="0070C0"/>
                </a:solidFill>
              </a:rPr>
              <a:t>družbene raznolikosti</a:t>
            </a:r>
          </a:p>
          <a:p>
            <a:pPr algn="ctr"/>
            <a:endParaRPr lang="en-US" sz="3600" dirty="0" smtClean="0">
              <a:solidFill>
                <a:srgbClr val="0070C0"/>
              </a:solidFill>
            </a:endParaRPr>
          </a:p>
          <a:p>
            <a:pPr algn="ctr"/>
            <a:endParaRPr lang="en-US" sz="2800" dirty="0" smtClean="0"/>
          </a:p>
        </p:txBody>
      </p:sp>
      <p:sp>
        <p:nvSpPr>
          <p:cNvPr id="2" name="AutoShape 2" descr="Rezultat iskanja slik za diversity in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4556"/>
            <a:ext cx="3778567" cy="1715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42" y="9340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uščica dol 2"/>
          <p:cNvSpPr/>
          <p:nvPr/>
        </p:nvSpPr>
        <p:spPr>
          <a:xfrm>
            <a:off x="4067944" y="2996952"/>
            <a:ext cx="1296144" cy="165618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okotnik 4"/>
          <p:cNvSpPr/>
          <p:nvPr/>
        </p:nvSpPr>
        <p:spPr>
          <a:xfrm>
            <a:off x="1259632" y="4797152"/>
            <a:ext cx="7421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zagotavljanje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in</a:t>
            </a:r>
            <a:r>
              <a:rPr lang="sl-SI" b="1" dirty="0">
                <a:solidFill>
                  <a:srgbClr val="0070C0"/>
                </a:solidFill>
              </a:rPr>
              <a:t>k</a:t>
            </a:r>
            <a:r>
              <a:rPr lang="en-US" b="1" dirty="0" err="1">
                <a:solidFill>
                  <a:srgbClr val="0070C0"/>
                </a:solidFill>
              </a:rPr>
              <a:t>lu</a:t>
            </a:r>
            <a:r>
              <a:rPr lang="sl-SI" b="1" dirty="0">
                <a:solidFill>
                  <a:srgbClr val="0070C0"/>
                </a:solidFill>
              </a:rPr>
              <a:t>z</a:t>
            </a:r>
            <a:r>
              <a:rPr lang="en-US" b="1" dirty="0">
                <a:solidFill>
                  <a:srgbClr val="0070C0"/>
                </a:solidFill>
              </a:rPr>
              <a:t>iv</a:t>
            </a:r>
            <a:r>
              <a:rPr lang="sl-SI" b="1" dirty="0">
                <a:solidFill>
                  <a:srgbClr val="0070C0"/>
                </a:solidFill>
              </a:rPr>
              <a:t>nega izobraževanja</a:t>
            </a:r>
            <a:r>
              <a:rPr lang="en-US" dirty="0"/>
              <a:t>, </a:t>
            </a:r>
            <a:r>
              <a:rPr lang="sl-SI" b="1" dirty="0">
                <a:solidFill>
                  <a:srgbClr val="0070C0"/>
                </a:solidFill>
              </a:rPr>
              <a:t>enakih pravic </a:t>
            </a:r>
            <a:r>
              <a:rPr lang="sl-SI" dirty="0"/>
              <a:t>in </a:t>
            </a:r>
            <a:r>
              <a:rPr lang="sl-SI" b="1" dirty="0">
                <a:solidFill>
                  <a:srgbClr val="0070C0"/>
                </a:solidFill>
              </a:rPr>
              <a:t>enakih možnosti</a:t>
            </a:r>
            <a:r>
              <a:rPr lang="sl-SI" dirty="0"/>
              <a:t> (pravne podlage).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</a:rPr>
              <a:t>Strateg</a:t>
            </a:r>
            <a:r>
              <a:rPr lang="sl-SI" b="1" dirty="0" err="1">
                <a:solidFill>
                  <a:srgbClr val="0070C0"/>
                </a:solidFill>
              </a:rPr>
              <a:t>ije</a:t>
            </a:r>
            <a:r>
              <a:rPr lang="en-US" dirty="0"/>
              <a:t> </a:t>
            </a:r>
            <a:r>
              <a:rPr lang="sl-SI" dirty="0"/>
              <a:t>za soočanje in sprejemanje raznolikosti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646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78" y="2616218"/>
            <a:ext cx="3765603" cy="244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UDEL21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61808"/>
            <a:ext cx="2165226" cy="216522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99592" y="188640"/>
            <a:ext cx="6945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53D2"/>
                </a:solidFill>
              </a:rPr>
              <a:t>Različni aspekti in </a:t>
            </a:r>
          </a:p>
          <a:p>
            <a:r>
              <a:rPr lang="sl-SI" sz="3200" b="1" dirty="0">
                <a:solidFill>
                  <a:srgbClr val="FF53D2"/>
                </a:solidFill>
              </a:rPr>
              <a:t> </a:t>
            </a:r>
            <a:r>
              <a:rPr lang="sl-SI" sz="3200" b="1" dirty="0" smtClean="0">
                <a:solidFill>
                  <a:srgbClr val="FF53D2"/>
                </a:solidFill>
              </a:rPr>
              <a:t>            dimenzije raznolikosti</a:t>
            </a:r>
            <a:endParaRPr lang="en-US" sz="3200" b="1" dirty="0">
              <a:solidFill>
                <a:srgbClr val="FF53D2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 rot="1167507">
            <a:off x="5839647" y="5561021"/>
            <a:ext cx="2820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err="1" smtClean="0">
                <a:solidFill>
                  <a:srgbClr val="FFC000"/>
                </a:solidFill>
              </a:rPr>
              <a:t>multikulturalizem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 rot="1804173">
            <a:off x="827328" y="1835047"/>
            <a:ext cx="3390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j</a:t>
            </a:r>
            <a:r>
              <a:rPr lang="sl-SI" sz="2800" b="1" dirty="0" smtClean="0">
                <a:solidFill>
                  <a:srgbClr val="0070C0"/>
                </a:solidFill>
              </a:rPr>
              <a:t>ezikovna raznolikost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 rot="20009408">
            <a:off x="472722" y="5612099"/>
            <a:ext cx="3492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učna raznolikost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 rot="20288240">
            <a:off x="6347715" y="2045145"/>
            <a:ext cx="22092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raznolikost </a:t>
            </a:r>
          </a:p>
          <a:p>
            <a:r>
              <a:rPr lang="sl-SI" sz="2800" b="1" dirty="0" smtClean="0">
                <a:solidFill>
                  <a:srgbClr val="00B050"/>
                </a:solidFill>
              </a:rPr>
              <a:t>med spoloma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48" y="28029"/>
            <a:ext cx="977652" cy="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85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6077489" cy="441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6.xml><?xml version="1.0" encoding="utf-8"?>
<a:theme xmlns:a="http://schemas.openxmlformats.org/drawingml/2006/main" name="1_Rezin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</TotalTime>
  <Words>947</Words>
  <Application>Microsoft Office PowerPoint</Application>
  <PresentationFormat>Diaprojekcija na zaslonu (4:3)</PresentationFormat>
  <Paragraphs>199</Paragraphs>
  <Slides>39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14</vt:i4>
      </vt:variant>
      <vt:variant>
        <vt:lpstr>Tema</vt:lpstr>
      </vt:variant>
      <vt:variant>
        <vt:i4>6</vt:i4>
      </vt:variant>
      <vt:variant>
        <vt:lpstr>Naslovi diapozitivov</vt:lpstr>
      </vt:variant>
      <vt:variant>
        <vt:i4>39</vt:i4>
      </vt:variant>
    </vt:vector>
  </HeadingPairs>
  <TitlesOfParts>
    <vt:vector size="59" baseType="lpstr">
      <vt:lpstr>Agency FB</vt:lpstr>
      <vt:lpstr>arial</vt:lpstr>
      <vt:lpstr>arial</vt:lpstr>
      <vt:lpstr>Arial Rounded MT Bold</vt:lpstr>
      <vt:lpstr>Berlin Sans FB Demi</vt:lpstr>
      <vt:lpstr>Bookman Old Style</vt:lpstr>
      <vt:lpstr>Bradley Hand ITC</vt:lpstr>
      <vt:lpstr>Calibri</vt:lpstr>
      <vt:lpstr>Century Gothic</vt:lpstr>
      <vt:lpstr>Rockwell</vt:lpstr>
      <vt:lpstr>Times New Roman</vt:lpstr>
      <vt:lpstr>Verdana</vt:lpstr>
      <vt:lpstr>Wingdings</vt:lpstr>
      <vt:lpstr>Wingdings 3</vt:lpstr>
      <vt:lpstr>Motiv sady Office</vt:lpstr>
      <vt:lpstr>Diseño predeterminado</vt:lpstr>
      <vt:lpstr>1_Diseño predeterminado</vt:lpstr>
      <vt:lpstr>2_Diseño predeterminado</vt:lpstr>
      <vt:lpstr>Damask</vt:lpstr>
      <vt:lpstr>1_Rezina</vt:lpstr>
      <vt:lpstr>PowerPointova predstavitev</vt:lpstr>
      <vt:lpstr>PowerPointova predstavitev</vt:lpstr>
      <vt:lpstr>PowerPointova predstavitev</vt:lpstr>
      <vt:lpstr>PowerPointova predstavitev</vt:lpstr>
      <vt:lpstr>Razlogi</vt:lpstr>
      <vt:lpstr>Ključni razlogi in izzivi</vt:lpstr>
      <vt:lpstr>PowerPointova predstavitev</vt:lpstr>
      <vt:lpstr>PowerPointova predstavitev</vt:lpstr>
      <vt:lpstr>PowerPointova predstavitev</vt:lpstr>
      <vt:lpstr>Glavni cilji projekta              in podpora učiteljem</vt:lpstr>
      <vt:lpstr>Glavni cilji projekta              in podpora učiteljem</vt:lpstr>
      <vt:lpstr>PowerPointova predstavitev</vt:lpstr>
      <vt:lpstr>PowerPointova predstavitev</vt:lpstr>
      <vt:lpstr>PowerPointova predstavitev</vt:lpstr>
      <vt:lpstr>PowerPointova predstavitev</vt:lpstr>
      <vt:lpstr>Diseminacija</vt:lpstr>
      <vt:lpstr>Smernice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          UDL ponuja opcije/ izbiro.  David Gordon, direktor Centra Applied Special Technology (CAST):  “Opcije so bistvene za učenje,  ker ni enega samega načina podajanja informacij,  ni enega samega načina za odzivanje na informacije,  ni enega samega načina za vključevanje učencev v aktivnosti.   Učenci v naših učilnicah so namreč  zelo raznoliki. </vt:lpstr>
      <vt:lpstr>PowerPointova predstavitev</vt:lpstr>
      <vt:lpstr>PowerPointova predstavitev</vt:lpstr>
      <vt:lpstr>        No single pathway works for every student. learning about UDL helps students make choices about their own learning.  cast</vt:lpstr>
      <vt:lpstr>PowerPointova predstavitev</vt:lpstr>
      <vt:lpstr>PowerPointova predstavitev</vt:lpstr>
      <vt:lpstr>Tri primarne mreže možganov po udel-u</vt:lpstr>
      <vt:lpstr>PowerPointova predstavitev</vt:lpstr>
      <vt:lpstr>Aktivnosti</vt:lpstr>
      <vt:lpstr>Mednarodna srečanja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Využijme různorodost k zlepšení vzdělávání v 21. století</dc:title>
  <dc:creator>Jana</dc:creator>
  <cp:lastModifiedBy>Jezerka</cp:lastModifiedBy>
  <cp:revision>206</cp:revision>
  <dcterms:created xsi:type="dcterms:W3CDTF">2016-08-02T08:14:00Z</dcterms:created>
  <dcterms:modified xsi:type="dcterms:W3CDTF">2017-07-02T08:36:10Z</dcterms:modified>
</cp:coreProperties>
</file>